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9"/>
      <c:rAngAx val="1"/>
    </c:view3D>
    <c:floor>
      <c:thickness val="0"/>
      <c:spPr>
        <a:solidFill>
          <a:schemeClr val="bg2">
            <a:lumMod val="75000"/>
            <a:alpha val="62000"/>
          </a:schemeClr>
        </a:solidFill>
        <a:ln w="9525" cap="flat" cmpd="sng" algn="ctr">
          <a:noFill/>
          <a:prstDash val="solid"/>
          <a:round/>
        </a:ln>
        <a:effectLst/>
        <a:sp3d/>
      </c:spPr>
    </c:floor>
    <c:sideWall>
      <c:thickness val="0"/>
      <c:spPr>
        <a:solidFill>
          <a:prstClr val="white">
            <a:alpha val="49000"/>
          </a:prstClr>
        </a:solidFill>
        <a:ln w="25383"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 prstMaterial="softEdge"/>
      </c:spPr>
    </c:sideWall>
    <c:backWall>
      <c:thickness val="0"/>
      <c:spPr>
        <a:solidFill>
          <a:schemeClr val="bg1">
            <a:lumMod val="95000"/>
            <a:alpha val="49000"/>
          </a:schemeClr>
        </a:soli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 prstMaterial="softEdge"/>
      </c:spPr>
    </c:backWall>
    <c:plotArea>
      <c:layout>
        <c:manualLayout>
          <c:layoutTarget val="inner"/>
          <c:xMode val="edge"/>
          <c:yMode val="edge"/>
          <c:x val="3.65940303973631E-2"/>
          <c:y val="0.12989690721649499"/>
          <c:w val="0.95281393059879405"/>
          <c:h val="0.75670103092783703"/>
        </c:manualLayout>
      </c:layout>
      <c:bar3DChart>
        <c:barDir val="col"/>
        <c:grouping val="clustered"/>
        <c:varyColors val="0"/>
        <c:ser>
          <c:idx val="2"/>
          <c:order val="0"/>
          <c:spPr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 prstMaterial="plastic">
              <a:bevelT w="50800" h="508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bevelT w="50800" h="508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394-4CFC-9294-6E94FCD5F5F1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8394-4CFC-9294-6E94FCD5F5F1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8394-4CFC-9294-6E94FCD5F5F1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8394-4CFC-9294-6E94FCD5F5F1}"/>
              </c:ext>
            </c:extLst>
          </c:dPt>
          <c:dLbls>
            <c:dLbl>
              <c:idx val="0"/>
              <c:layout>
                <c:manualLayout>
                  <c:x val="4.9735520599708399E-3"/>
                  <c:y val="7.60730599130740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394-4CFC-9294-6E94FCD5F5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6314027466278097E-3"/>
                  <c:y val="7.3118766324216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394-4CFC-9294-6E94FCD5F5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2892534332846407E-3"/>
                  <c:y val="6.7210179146502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394-4CFC-9294-6E94FCD5F5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9471041199416192E-3"/>
                  <c:y val="8.19816423231144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394-4CFC-9294-6E94FCD5F5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MS P????"/>
                    <a:ea typeface="MS P????"/>
                    <a:cs typeface="MS P????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Sheet1!$A$1:$D$1</c:f>
              <c:strCache>
                <c:ptCount val="4"/>
                <c:pt idx="0">
                  <c:v>Interlock ONE</c:v>
                </c:pt>
                <c:pt idx="1">
                  <c:v>Prime &amp; Bond Active</c:v>
                </c:pt>
                <c:pt idx="2">
                  <c:v>Scotchbond Universal</c:v>
                </c:pt>
                <c:pt idx="3">
                  <c:v>Optibond All-In-One</c:v>
                </c:pt>
              </c:strCache>
            </c:strRef>
          </c:cat>
          <c:val>
            <c:numRef>
              <c:f>Sheet1!$A$2:$D$2</c:f>
              <c:numCache>
                <c:formatCode>0.0</c:formatCode>
                <c:ptCount val="4"/>
                <c:pt idx="0">
                  <c:v>32</c:v>
                </c:pt>
                <c:pt idx="1">
                  <c:v>13.2</c:v>
                </c:pt>
                <c:pt idx="2">
                  <c:v>12.8</c:v>
                </c:pt>
                <c:pt idx="3">
                  <c:v>14.4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394-4CFC-9294-6E94FCD5F5F1}"/>
            </c:ext>
          </c:extLst>
        </c:ser>
        <c:ser>
          <c:idx val="0"/>
          <c:order val="1"/>
          <c:spPr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394-4CFC-9294-6E94FCD5F5F1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8394-4CFC-9294-6E94FCD5F5F1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8394-4CFC-9294-6E94FCD5F5F1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8394-4CFC-9294-6E94FCD5F5F1}"/>
              </c:ext>
            </c:extLst>
          </c:dPt>
          <c:dLbls>
            <c:dLbl>
              <c:idx val="0"/>
              <c:layout>
                <c:manualLayout>
                  <c:x val="4.9735520599708599E-3"/>
                  <c:y val="8.1981642323114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394-4CFC-9294-6E94FCD5F5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2169400749634797E-3"/>
                  <c:y val="8.4197362385901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8394-4CFC-9294-6E94FCD5F5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4603280899562798E-3"/>
                  <c:y val="7.7550202197540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8394-4CFC-9294-6E94FCD5F5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164044194905101E-2"/>
                  <c:y val="7.9765922260327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8394-4CFC-9294-6E94FCD5F5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MS P????"/>
                    <a:ea typeface="MS P????"/>
                    <a:cs typeface="MS P????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Sheet1!$A$1:$D$1</c:f>
              <c:strCache>
                <c:ptCount val="4"/>
                <c:pt idx="0">
                  <c:v>Interlock ONE</c:v>
                </c:pt>
                <c:pt idx="1">
                  <c:v>Prime &amp; Bond Active</c:v>
                </c:pt>
                <c:pt idx="2">
                  <c:v>Scotchbond Universal</c:v>
                </c:pt>
                <c:pt idx="3">
                  <c:v>Optibond All-In-One</c:v>
                </c:pt>
              </c:strCache>
            </c:strRef>
          </c:cat>
          <c:val>
            <c:numRef>
              <c:f>Sheet1!$A$3:$D$3</c:f>
              <c:numCache>
                <c:formatCode>General</c:formatCode>
                <c:ptCount val="4"/>
                <c:pt idx="0">
                  <c:v>20.8</c:v>
                </c:pt>
                <c:pt idx="1">
                  <c:v>18.899999999999999</c:v>
                </c:pt>
                <c:pt idx="2">
                  <c:v>13.6</c:v>
                </c:pt>
                <c:pt idx="3">
                  <c:v>23.5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8394-4CFC-9294-6E94FCD5F5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shape val="cylinder"/>
        <c:axId val="210828784"/>
        <c:axId val="210830744"/>
        <c:axId val="0"/>
      </c:bar3DChart>
      <c:catAx>
        <c:axId val="21082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383" cap="flat" cmpd="sng" algn="ctr">
            <a:noFill/>
            <a:prstDash val="solid"/>
            <a:round/>
          </a:ln>
          <a:effectLst/>
        </c:spPr>
        <c:txPr>
          <a:bodyPr rot="-1380000" spcFirstLastPara="1" vertOverflow="ellipsis" wrap="square" anchor="ctr" anchorCtr="1"/>
          <a:lstStyle/>
          <a:p>
            <a:pPr>
              <a:defRPr sz="1599" b="1" i="0" u="none" strike="noStrike" kern="1200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210830744"/>
        <c:crosses val="autoZero"/>
        <c:auto val="0"/>
        <c:lblAlgn val="ctr"/>
        <c:lblOffset val="20"/>
        <c:tickLblSkip val="1"/>
        <c:tickMarkSkip val="1"/>
        <c:noMultiLvlLbl val="0"/>
      </c:catAx>
      <c:valAx>
        <c:axId val="210830744"/>
        <c:scaling>
          <c:orientation val="minMax"/>
        </c:scaling>
        <c:delete val="0"/>
        <c:axPos val="l"/>
        <c:majorGridlines>
          <c:spPr>
            <a:ln w="12691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spPr>
          <a:noFill/>
          <a:ln w="9518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2108287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 anchor="ctr" anchorCtr="0"/>
    <a:lstStyle/>
    <a:p>
      <a:pPr>
        <a:defRPr sz="2099" b="1" i="0" u="none" strike="noStrike" baseline="0">
          <a:solidFill>
            <a:schemeClr val="tx1"/>
          </a:solidFill>
          <a:latin typeface="MS P????"/>
          <a:ea typeface="MS P????"/>
          <a:cs typeface="MS P????"/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9"/>
      <c:rAngAx val="1"/>
    </c:view3D>
    <c:floor>
      <c:thickness val="0"/>
      <c:spPr>
        <a:solidFill>
          <a:schemeClr val="bg2">
            <a:lumMod val="75000"/>
            <a:alpha val="62000"/>
          </a:schemeClr>
        </a:solidFill>
        <a:ln w="6350" cap="flat" cmpd="sng" algn="ctr">
          <a:noFill/>
          <a:prstDash val="solid"/>
          <a:round/>
        </a:ln>
        <a:effectLst/>
        <a:sp3d/>
      </c:spPr>
    </c:floor>
    <c:sideWall>
      <c:thickness val="0"/>
      <c:spPr>
        <a:solidFill>
          <a:prstClr val="white">
            <a:alpha val="49000"/>
          </a:prstClr>
        </a:solidFill>
        <a:ln w="25383"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 prstMaterial="softEdge"/>
      </c:spPr>
    </c:sideWall>
    <c:backWall>
      <c:thickness val="0"/>
      <c:spPr>
        <a:solidFill>
          <a:schemeClr val="bg1">
            <a:lumMod val="95000"/>
            <a:alpha val="49000"/>
          </a:schemeClr>
        </a:soli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 prstMaterial="softEdge"/>
      </c:spPr>
    </c:backWall>
    <c:plotArea>
      <c:layout>
        <c:manualLayout>
          <c:layoutTarget val="inner"/>
          <c:xMode val="edge"/>
          <c:yMode val="edge"/>
          <c:x val="3.65940303973631E-2"/>
          <c:y val="0.12989690721649499"/>
          <c:w val="0.95281393059879405"/>
          <c:h val="0.75670103092783703"/>
        </c:manualLayout>
      </c:layout>
      <c:bar3DChart>
        <c:barDir val="col"/>
        <c:grouping val="clustered"/>
        <c:varyColors val="0"/>
        <c:ser>
          <c:idx val="2"/>
          <c:order val="0"/>
          <c:spPr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 prstMaterial="plastic">
              <a:bevelT w="50800" h="508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bevelT w="50800" h="508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199-4C17-980E-C2AFFF3EAA49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A199-4C17-980E-C2AFFF3EAA49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A199-4C17-980E-C2AFFF3EAA49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A199-4C17-980E-C2AFFF3EAA49}"/>
              </c:ext>
            </c:extLst>
          </c:dPt>
          <c:dLbls>
            <c:dLbl>
              <c:idx val="0"/>
              <c:layout>
                <c:manualLayout>
                  <c:x val="-2.2795183609626901E-17"/>
                  <c:y val="7.3118762071966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199-4C17-980E-C2AFFF3EAA4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8.1981642323114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199-4C17-980E-C2AFFF3EAA4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9735520599708599E-3"/>
                  <c:y val="9.0844522574261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199-4C17-980E-C2AFFF3EAA4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9735520599708599E-3"/>
                  <c:y val="8.86288025114751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199-4C17-980E-C2AFFF3EAA4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MS P????"/>
                    <a:ea typeface="MS P????"/>
                    <a:cs typeface="MS P????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Sheet1!$A$1:$D$1</c:f>
              <c:strCache>
                <c:ptCount val="4"/>
                <c:pt idx="0">
                  <c:v>Self etch &amp; LC</c:v>
                </c:pt>
                <c:pt idx="1">
                  <c:v>Self etch &amp; self cure</c:v>
                </c:pt>
                <c:pt idx="2">
                  <c:v>Total etch &amp; LC</c:v>
                </c:pt>
                <c:pt idx="3">
                  <c:v>Total etch &amp; self cure</c:v>
                </c:pt>
              </c:strCache>
            </c:strRef>
          </c:cat>
          <c:val>
            <c:numRef>
              <c:f>Sheet1!$A$2:$D$2</c:f>
              <c:numCache>
                <c:formatCode>0.0</c:formatCode>
                <c:ptCount val="4"/>
                <c:pt idx="0">
                  <c:v>35</c:v>
                </c:pt>
                <c:pt idx="1">
                  <c:v>32</c:v>
                </c:pt>
                <c:pt idx="2">
                  <c:v>23.8</c:v>
                </c:pt>
                <c:pt idx="3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199-4C17-980E-C2AFFF3EAA49}"/>
            </c:ext>
          </c:extLst>
        </c:ser>
        <c:ser>
          <c:idx val="0"/>
          <c:order val="1"/>
          <c:spPr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199-4C17-980E-C2AFFF3EAA49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199-4C17-980E-C2AFFF3EAA4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199-4C17-980E-C2AFFF3EAA49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199-4C17-980E-C2AFFF3EAA49}"/>
              </c:ext>
            </c:extLst>
          </c:dPt>
          <c:dLbls>
            <c:dLbl>
              <c:idx val="0"/>
              <c:layout>
                <c:manualLayout>
                  <c:x val="4.9735520599708599E-3"/>
                  <c:y val="8.1981642323114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199-4C17-980E-C2AFFF3EAA4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2169400749635699E-3"/>
                  <c:y val="6.6471601883606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199-4C17-980E-C2AFFF3EAA4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4603280899562798E-3"/>
                  <c:y val="7.7550202197540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A199-4C17-980E-C2AFFF3EAA4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164044194905101E-2"/>
                  <c:y val="7.9765922260327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A199-4C17-980E-C2AFFF3EAA4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MS P????"/>
                    <a:ea typeface="MS P????"/>
                    <a:cs typeface="MS P????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Sheet1!$A$1:$D$1</c:f>
              <c:strCache>
                <c:ptCount val="4"/>
                <c:pt idx="0">
                  <c:v>Self etch &amp; LC</c:v>
                </c:pt>
                <c:pt idx="1">
                  <c:v>Self etch &amp; self cure</c:v>
                </c:pt>
                <c:pt idx="2">
                  <c:v>Total etch &amp; LC</c:v>
                </c:pt>
                <c:pt idx="3">
                  <c:v>Total etch &amp; self cure</c:v>
                </c:pt>
              </c:strCache>
            </c:strRef>
          </c:cat>
          <c:val>
            <c:numRef>
              <c:f>Sheet1!$A$3:$D$3</c:f>
              <c:numCache>
                <c:formatCode>General</c:formatCode>
                <c:ptCount val="4"/>
                <c:pt idx="0">
                  <c:v>19.100000000000001</c:v>
                </c:pt>
                <c:pt idx="1">
                  <c:v>20.8</c:v>
                </c:pt>
                <c:pt idx="2">
                  <c:v>29.3</c:v>
                </c:pt>
                <c:pt idx="3">
                  <c:v>30.8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A199-4C17-980E-C2AFFF3EAA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shape val="cylinder"/>
        <c:axId val="210829176"/>
        <c:axId val="210828392"/>
        <c:axId val="0"/>
      </c:bar3DChart>
      <c:catAx>
        <c:axId val="210829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383" cap="flat" cmpd="sng" algn="ctr">
            <a:noFill/>
            <a:prstDash val="solid"/>
            <a:round/>
          </a:ln>
          <a:effectLst/>
        </c:spPr>
        <c:txPr>
          <a:bodyPr rot="-1380000" spcFirstLastPara="1" vertOverflow="ellipsis" wrap="square" anchor="ctr" anchorCtr="1"/>
          <a:lstStyle/>
          <a:p>
            <a:pPr>
              <a:defRPr sz="1599" b="1" i="0" u="none" strike="noStrike" kern="1200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210828392"/>
        <c:crosses val="autoZero"/>
        <c:auto val="0"/>
        <c:lblAlgn val="ctr"/>
        <c:lblOffset val="20"/>
        <c:tickLblSkip val="1"/>
        <c:tickMarkSkip val="1"/>
        <c:noMultiLvlLbl val="0"/>
      </c:catAx>
      <c:valAx>
        <c:axId val="210828392"/>
        <c:scaling>
          <c:orientation val="minMax"/>
        </c:scaling>
        <c:delete val="0"/>
        <c:axPos val="l"/>
        <c:majorGridlines>
          <c:spPr>
            <a:ln w="12691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spPr>
          <a:noFill/>
          <a:ln w="9518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210829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 anchor="ctr" anchorCtr="0"/>
    <a:lstStyle/>
    <a:p>
      <a:pPr>
        <a:defRPr sz="2099" b="1" i="0" u="none" strike="noStrike" baseline="0">
          <a:solidFill>
            <a:schemeClr val="tx1"/>
          </a:solidFill>
          <a:latin typeface="MS P????"/>
          <a:ea typeface="MS P????"/>
          <a:cs typeface="MS P????"/>
        </a:defRPr>
      </a:pPr>
      <a:endParaRPr lang="de-D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9"/>
      <c:rAngAx val="1"/>
    </c:view3D>
    <c:floor>
      <c:thickness val="0"/>
      <c:spPr>
        <a:solidFill>
          <a:schemeClr val="bg2">
            <a:lumMod val="75000"/>
            <a:alpha val="62000"/>
          </a:schemeClr>
        </a:solidFill>
        <a:ln w="6350" cap="flat" cmpd="sng" algn="ctr">
          <a:noFill/>
          <a:prstDash val="solid"/>
          <a:round/>
        </a:ln>
        <a:effectLst/>
        <a:sp3d/>
      </c:spPr>
    </c:floor>
    <c:sideWall>
      <c:thickness val="0"/>
      <c:spPr>
        <a:solidFill>
          <a:prstClr val="white">
            <a:alpha val="49000"/>
          </a:prstClr>
        </a:solidFill>
        <a:ln w="25383"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 prstMaterial="softEdge"/>
      </c:spPr>
    </c:sideWall>
    <c:backWall>
      <c:thickness val="0"/>
      <c:spPr>
        <a:solidFill>
          <a:schemeClr val="bg1">
            <a:lumMod val="95000"/>
            <a:alpha val="49000"/>
          </a:schemeClr>
        </a:soli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 prstMaterial="softEdge"/>
      </c:spPr>
    </c:backWall>
    <c:plotArea>
      <c:layout>
        <c:manualLayout>
          <c:layoutTarget val="inner"/>
          <c:xMode val="edge"/>
          <c:yMode val="edge"/>
          <c:x val="3.65940303973631E-2"/>
          <c:y val="0.12989690721649499"/>
          <c:w val="0.95281393059879405"/>
          <c:h val="0.75670103092783703"/>
        </c:manualLayout>
      </c:layout>
      <c:bar3DChart>
        <c:barDir val="col"/>
        <c:grouping val="clustered"/>
        <c:varyColors val="0"/>
        <c:ser>
          <c:idx val="2"/>
          <c:order val="0"/>
          <c:spPr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 prstMaterial="plastic">
              <a:bevelT w="50800" h="508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bevelT w="50800" h="508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A54-44FF-95EA-BB83896D06F4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BA54-44FF-95EA-BB83896D06F4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BA54-44FF-95EA-BB83896D06F4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BA54-44FF-95EA-BB83896D06F4}"/>
              </c:ext>
            </c:extLst>
          </c:dPt>
          <c:dLbls>
            <c:dLbl>
              <c:idx val="0"/>
              <c:layout>
                <c:manualLayout>
                  <c:x val="-2.2795183609626901E-17"/>
                  <c:y val="7.3118762071966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A54-44FF-95EA-BB83896D06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8.1981642323114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A54-44FF-95EA-BB83896D06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9735520599708599E-3"/>
                  <c:y val="9.0844522574261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A54-44FF-95EA-BB83896D06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9735520599708599E-3"/>
                  <c:y val="8.86288025114751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A54-44FF-95EA-BB83896D06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MS P????"/>
                    <a:ea typeface="MS P????"/>
                    <a:cs typeface="MS P????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Sheet1!$A$1:$D$1</c:f>
              <c:strCache>
                <c:ptCount val="4"/>
                <c:pt idx="0">
                  <c:v>Interlock ONE</c:v>
                </c:pt>
                <c:pt idx="1">
                  <c:v>Prime &amp; Bond Active</c:v>
                </c:pt>
                <c:pt idx="2">
                  <c:v>Scotchbond Universal</c:v>
                </c:pt>
                <c:pt idx="3">
                  <c:v>Optibond All-In-One</c:v>
                </c:pt>
              </c:strCache>
            </c:strRef>
          </c:cat>
          <c:val>
            <c:numRef>
              <c:f>Sheet1!$A$2:$D$2</c:f>
              <c:numCache>
                <c:formatCode>0.00</c:formatCode>
                <c:ptCount val="4"/>
                <c:pt idx="0">
                  <c:v>35</c:v>
                </c:pt>
                <c:pt idx="1">
                  <c:v>22.9</c:v>
                </c:pt>
                <c:pt idx="2">
                  <c:v>20.100000000000001</c:v>
                </c:pt>
                <c:pt idx="3" formatCode="General">
                  <c:v>10.1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A54-44FF-95EA-BB83896D06F4}"/>
            </c:ext>
          </c:extLst>
        </c:ser>
        <c:ser>
          <c:idx val="0"/>
          <c:order val="1"/>
          <c:spPr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A54-44FF-95EA-BB83896D06F4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BA54-44FF-95EA-BB83896D06F4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BA54-44FF-95EA-BB83896D06F4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BA54-44FF-95EA-BB83896D06F4}"/>
              </c:ext>
            </c:extLst>
          </c:dPt>
          <c:dLbls>
            <c:dLbl>
              <c:idx val="0"/>
              <c:layout>
                <c:manualLayout>
                  <c:x val="4.9735520599708599E-3"/>
                  <c:y val="8.1981642323114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A54-44FF-95EA-BB83896D06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2169400749635699E-3"/>
                  <c:y val="6.6471601883606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BA54-44FF-95EA-BB83896D06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4603280899562798E-3"/>
                  <c:y val="7.7550202197540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A54-44FF-95EA-BB83896D06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164044194905101E-2"/>
                  <c:y val="7.9765922260327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BA54-44FF-95EA-BB83896D06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MS P????"/>
                    <a:ea typeface="MS P????"/>
                    <a:cs typeface="MS P????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Sheet1!$A$1:$D$1</c:f>
              <c:strCache>
                <c:ptCount val="4"/>
                <c:pt idx="0">
                  <c:v>Interlock ONE</c:v>
                </c:pt>
                <c:pt idx="1">
                  <c:v>Prime &amp; Bond Active</c:v>
                </c:pt>
                <c:pt idx="2">
                  <c:v>Scotchbond Universal</c:v>
                </c:pt>
                <c:pt idx="3">
                  <c:v>Optibond All-In-One</c:v>
                </c:pt>
              </c:strCache>
            </c:strRef>
          </c:cat>
          <c:val>
            <c:numRef>
              <c:f>Sheet1!$A$3:$D$3</c:f>
              <c:numCache>
                <c:formatCode>General</c:formatCode>
                <c:ptCount val="4"/>
                <c:pt idx="0">
                  <c:v>19.100000000000001</c:v>
                </c:pt>
                <c:pt idx="1">
                  <c:v>6.2</c:v>
                </c:pt>
                <c:pt idx="2">
                  <c:v>7.7</c:v>
                </c:pt>
                <c:pt idx="3">
                  <c:v>18.399999999999999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BA54-44FF-95EA-BB83896D06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shape val="cylinder"/>
        <c:axId val="210832704"/>
        <c:axId val="210829568"/>
        <c:axId val="0"/>
      </c:bar3DChart>
      <c:catAx>
        <c:axId val="21083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383" cap="flat" cmpd="sng" algn="ctr">
            <a:noFill/>
            <a:prstDash val="solid"/>
            <a:round/>
          </a:ln>
          <a:effectLst/>
        </c:spPr>
        <c:txPr>
          <a:bodyPr rot="-1380000" spcFirstLastPara="1" vertOverflow="ellipsis" wrap="square" anchor="ctr" anchorCtr="1"/>
          <a:lstStyle/>
          <a:p>
            <a:pPr>
              <a:defRPr sz="1599" b="1" i="0" u="none" strike="noStrike" kern="1200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210829568"/>
        <c:crosses val="autoZero"/>
        <c:auto val="0"/>
        <c:lblAlgn val="ctr"/>
        <c:lblOffset val="20"/>
        <c:tickLblSkip val="1"/>
        <c:tickMarkSkip val="1"/>
        <c:noMultiLvlLbl val="0"/>
      </c:catAx>
      <c:valAx>
        <c:axId val="210829568"/>
        <c:scaling>
          <c:orientation val="minMax"/>
        </c:scaling>
        <c:delete val="0"/>
        <c:axPos val="l"/>
        <c:majorGridlines>
          <c:spPr>
            <a:ln w="12691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 w="9518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210832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 anchor="ctr" anchorCtr="0"/>
    <a:lstStyle/>
    <a:p>
      <a:pPr>
        <a:defRPr sz="2099" b="1" i="0" u="none" strike="noStrike" baseline="0">
          <a:solidFill>
            <a:schemeClr val="tx1"/>
          </a:solidFill>
          <a:latin typeface="MS P????"/>
          <a:ea typeface="MS P????"/>
          <a:cs typeface="MS P????"/>
        </a:defRPr>
      </a:pPr>
      <a:endParaRPr lang="de-D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9"/>
      <c:rAngAx val="1"/>
    </c:view3D>
    <c:floor>
      <c:thickness val="0"/>
      <c:spPr>
        <a:solidFill>
          <a:schemeClr val="bg2">
            <a:lumMod val="75000"/>
            <a:alpha val="62000"/>
          </a:schemeClr>
        </a:solidFill>
        <a:ln w="9525" cap="flat" cmpd="sng" algn="ctr">
          <a:noFill/>
          <a:prstDash val="solid"/>
          <a:round/>
        </a:ln>
        <a:effectLst/>
        <a:sp3d/>
      </c:spPr>
    </c:floor>
    <c:sideWall>
      <c:thickness val="0"/>
      <c:spPr>
        <a:solidFill>
          <a:prstClr val="white">
            <a:alpha val="49000"/>
          </a:prstClr>
        </a:solidFill>
        <a:ln w="25383"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 prstMaterial="softEdge"/>
      </c:spPr>
    </c:sideWall>
    <c:backWall>
      <c:thickness val="0"/>
      <c:spPr>
        <a:solidFill>
          <a:schemeClr val="bg1">
            <a:lumMod val="95000"/>
            <a:alpha val="49000"/>
          </a:schemeClr>
        </a:soli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 prstMaterial="softEdge"/>
      </c:spPr>
    </c:backWall>
    <c:plotArea>
      <c:layout>
        <c:manualLayout>
          <c:layoutTarget val="inner"/>
          <c:xMode val="edge"/>
          <c:yMode val="edge"/>
          <c:x val="3.65940303973631E-2"/>
          <c:y val="0.12989690721649499"/>
          <c:w val="0.95281393059879405"/>
          <c:h val="0.75670103092783703"/>
        </c:manualLayout>
      </c:layout>
      <c:bar3DChart>
        <c:barDir val="col"/>
        <c:grouping val="clustered"/>
        <c:varyColors val="0"/>
        <c:ser>
          <c:idx val="2"/>
          <c:order val="0"/>
          <c:spPr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 prstMaterial="plastic">
              <a:bevelT w="50800" h="508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bevelT w="50800" h="508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A72-4D2B-B3F7-E9157AA9C8C8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5A72-4D2B-B3F7-E9157AA9C8C8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5A72-4D2B-B3F7-E9157AA9C8C8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5A72-4D2B-B3F7-E9157AA9C8C8}"/>
              </c:ext>
            </c:extLst>
          </c:dPt>
          <c:dLbls>
            <c:dLbl>
              <c:idx val="0"/>
              <c:layout>
                <c:manualLayout>
                  <c:x val="-2.2795183609626901E-17"/>
                  <c:y val="7.3118762071966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A72-4D2B-B3F7-E9157AA9C8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8.1981642323114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A72-4D2B-B3F7-E9157AA9C8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9735520599708599E-3"/>
                  <c:y val="9.0844522574261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A72-4D2B-B3F7-E9157AA9C8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4603280899562798E-3"/>
                  <c:y val="-3.1020082683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A72-4D2B-B3F7-E9157AA9C8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MS P????"/>
                    <a:ea typeface="MS P????"/>
                    <a:cs typeface="MS P????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Sheet1!$A$1:$D$1</c:f>
              <c:strCache>
                <c:ptCount val="4"/>
                <c:pt idx="0">
                  <c:v>Interlock ONE</c:v>
                </c:pt>
                <c:pt idx="1">
                  <c:v>Prime &amp; Bond Active</c:v>
                </c:pt>
                <c:pt idx="2">
                  <c:v>Scotchbond Universal</c:v>
                </c:pt>
                <c:pt idx="3">
                  <c:v>Optibond All-In-One</c:v>
                </c:pt>
              </c:strCache>
            </c:strRef>
          </c:cat>
          <c:val>
            <c:numRef>
              <c:f>Sheet1!$A$2:$D$2</c:f>
              <c:numCache>
                <c:formatCode>0.0</c:formatCode>
                <c:ptCount val="4"/>
                <c:pt idx="0">
                  <c:v>23.8</c:v>
                </c:pt>
                <c:pt idx="1">
                  <c:v>25.2</c:v>
                </c:pt>
                <c:pt idx="2">
                  <c:v>14.2</c:v>
                </c:pt>
                <c:pt idx="3">
                  <c:v>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A72-4D2B-B3F7-E9157AA9C8C8}"/>
            </c:ext>
          </c:extLst>
        </c:ser>
        <c:ser>
          <c:idx val="0"/>
          <c:order val="1"/>
          <c:spPr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A72-4D2B-B3F7-E9157AA9C8C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A72-4D2B-B3F7-E9157AA9C8C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5A72-4D2B-B3F7-E9157AA9C8C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5A72-4D2B-B3F7-E9157AA9C8C8}"/>
              </c:ext>
            </c:extLst>
          </c:dPt>
          <c:dLbls>
            <c:dLbl>
              <c:idx val="0"/>
              <c:layout>
                <c:manualLayout>
                  <c:x val="4.9735520599708599E-3"/>
                  <c:y val="8.1981642323114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A72-4D2B-B3F7-E9157AA9C8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2169400749634797E-3"/>
                  <c:y val="8.4197362385901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A72-4D2B-B3F7-E9157AA9C8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4603280899562798E-3"/>
                  <c:y val="7.7550202197540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5A72-4D2B-B3F7-E9157AA9C8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164044194905101E-2"/>
                  <c:y val="7.9765922260327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5A72-4D2B-B3F7-E9157AA9C8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MS P????"/>
                    <a:ea typeface="MS P????"/>
                    <a:cs typeface="MS P????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Sheet1!$A$1:$D$1</c:f>
              <c:strCache>
                <c:ptCount val="4"/>
                <c:pt idx="0">
                  <c:v>Interlock ONE</c:v>
                </c:pt>
                <c:pt idx="1">
                  <c:v>Prime &amp; Bond Active</c:v>
                </c:pt>
                <c:pt idx="2">
                  <c:v>Scotchbond Universal</c:v>
                </c:pt>
                <c:pt idx="3">
                  <c:v>Optibond All-In-One</c:v>
                </c:pt>
              </c:strCache>
            </c:strRef>
          </c:cat>
          <c:val>
            <c:numRef>
              <c:f>Sheet1!$A$3:$D$3</c:f>
              <c:numCache>
                <c:formatCode>General</c:formatCode>
                <c:ptCount val="4"/>
                <c:pt idx="0">
                  <c:v>29.3</c:v>
                </c:pt>
                <c:pt idx="1">
                  <c:v>32.6</c:v>
                </c:pt>
                <c:pt idx="2">
                  <c:v>24.5</c:v>
                </c:pt>
                <c:pt idx="3">
                  <c:v>27.3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5A72-4D2B-B3F7-E9157AA9C8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shape val="cylinder"/>
        <c:axId val="210827608"/>
        <c:axId val="210833096"/>
        <c:axId val="0"/>
      </c:bar3DChart>
      <c:catAx>
        <c:axId val="210827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383" cap="flat" cmpd="sng" algn="ctr">
            <a:noFill/>
            <a:prstDash val="solid"/>
            <a:round/>
          </a:ln>
          <a:effectLst/>
        </c:spPr>
        <c:txPr>
          <a:bodyPr rot="-1380000" spcFirstLastPara="1" vertOverflow="ellipsis" wrap="square" anchor="ctr" anchorCtr="1"/>
          <a:lstStyle/>
          <a:p>
            <a:pPr>
              <a:defRPr sz="1599" b="1" i="0" u="none" strike="noStrike" kern="1200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210833096"/>
        <c:crosses val="autoZero"/>
        <c:auto val="0"/>
        <c:lblAlgn val="ctr"/>
        <c:lblOffset val="20"/>
        <c:tickLblSkip val="1"/>
        <c:tickMarkSkip val="1"/>
        <c:noMultiLvlLbl val="0"/>
      </c:catAx>
      <c:valAx>
        <c:axId val="210833096"/>
        <c:scaling>
          <c:orientation val="minMax"/>
        </c:scaling>
        <c:delete val="0"/>
        <c:axPos val="l"/>
        <c:majorGridlines>
          <c:spPr>
            <a:ln w="12691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spPr>
          <a:noFill/>
          <a:ln w="9518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210827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 anchor="ctr" anchorCtr="0"/>
    <a:lstStyle/>
    <a:p>
      <a:pPr>
        <a:defRPr sz="2099" b="1" i="0" u="none" strike="noStrike" baseline="0">
          <a:solidFill>
            <a:schemeClr val="tx1"/>
          </a:solidFill>
          <a:latin typeface="MS P????"/>
          <a:ea typeface="MS P????"/>
          <a:cs typeface="MS P????"/>
        </a:defRPr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9"/>
      <c:rAngAx val="1"/>
    </c:view3D>
    <c:floor>
      <c:thickness val="0"/>
      <c:spPr>
        <a:solidFill>
          <a:schemeClr val="bg2">
            <a:lumMod val="75000"/>
            <a:alpha val="62000"/>
          </a:schemeClr>
        </a:solidFill>
        <a:ln w="9525" cap="flat" cmpd="sng" algn="ctr">
          <a:noFill/>
          <a:prstDash val="solid"/>
          <a:round/>
        </a:ln>
        <a:effectLst/>
        <a:sp3d/>
      </c:spPr>
    </c:floor>
    <c:sideWall>
      <c:thickness val="0"/>
      <c:spPr>
        <a:solidFill>
          <a:prstClr val="white">
            <a:alpha val="49000"/>
          </a:prstClr>
        </a:solidFill>
        <a:ln w="25383"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 prstMaterial="softEdge"/>
      </c:spPr>
    </c:sideWall>
    <c:backWall>
      <c:thickness val="0"/>
      <c:spPr>
        <a:solidFill>
          <a:schemeClr val="bg1">
            <a:lumMod val="95000"/>
            <a:alpha val="49000"/>
          </a:schemeClr>
        </a:soli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 prstMaterial="softEdge"/>
      </c:spPr>
    </c:backWall>
    <c:plotArea>
      <c:layout>
        <c:manualLayout>
          <c:layoutTarget val="inner"/>
          <c:xMode val="edge"/>
          <c:yMode val="edge"/>
          <c:x val="3.65940303973631E-2"/>
          <c:y val="0.12989690721649499"/>
          <c:w val="0.95281393059879405"/>
          <c:h val="0.75670103092783703"/>
        </c:manualLayout>
      </c:layout>
      <c:bar3DChart>
        <c:barDir val="col"/>
        <c:grouping val="clustered"/>
        <c:varyColors val="0"/>
        <c:ser>
          <c:idx val="2"/>
          <c:order val="0"/>
          <c:spPr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 prstMaterial="plastic">
              <a:bevelT w="50800" h="508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bevelT w="50800" h="508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6D0-41F3-8EC3-E42CCE076088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76D0-41F3-8EC3-E42CCE076088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76D0-41F3-8EC3-E42CCE076088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76D0-41F3-8EC3-E42CCE076088}"/>
              </c:ext>
            </c:extLst>
          </c:dPt>
          <c:dLbls>
            <c:dLbl>
              <c:idx val="0"/>
              <c:layout>
                <c:manualLayout>
                  <c:x val="4.8994298786779996E-3"/>
                  <c:y val="-3.69286698607154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6D0-41F3-8EC3-E42CCE07608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2663508827653902E-3"/>
                  <c:y val="-5.17001378050022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6D0-41F3-8EC3-E42CCE076088}"/>
                </c:ext>
                <c:ext xmlns:c15="http://schemas.microsoft.com/office/drawing/2012/chart" uri="{CE6537A1-D6FC-4f65-9D91-7224C49458BB}">
                  <c15:layout>
                    <c:manualLayout>
                      <c:w val="3.8868810370845684E-2"/>
                      <c:h val="6.8214638966713717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8.2397865854638708E-3"/>
                  <c:y val="-9.60145416378608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6D0-41F3-8EC3-E42CCE07608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9471041199417094E-3"/>
                  <c:y val="-1.7725760502295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6D0-41F3-8EC3-E42CCE07608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MS P????"/>
                    <a:ea typeface="MS P????"/>
                    <a:cs typeface="MS P????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Sheet1!$A$1:$D$1</c:f>
              <c:strCache>
                <c:ptCount val="4"/>
                <c:pt idx="0">
                  <c:v>Interlock ONE</c:v>
                </c:pt>
                <c:pt idx="1">
                  <c:v>Prime &amp; Bond Active</c:v>
                </c:pt>
                <c:pt idx="2">
                  <c:v>Scotchbond Universal</c:v>
                </c:pt>
                <c:pt idx="3">
                  <c:v>Optibond All-In-One</c:v>
                </c:pt>
              </c:strCache>
            </c:strRef>
          </c:cat>
          <c:val>
            <c:numRef>
              <c:f>Sheet1!$A$2:$D$2</c:f>
              <c:numCache>
                <c:formatCode>0.0</c:formatCode>
                <c:ptCount val="4"/>
                <c:pt idx="0">
                  <c:v>9</c:v>
                </c:pt>
                <c:pt idx="1">
                  <c:v>9.7000000000000011</c:v>
                </c:pt>
                <c:pt idx="2">
                  <c:v>11.4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6D0-41F3-8EC3-E42CCE076088}"/>
            </c:ext>
          </c:extLst>
        </c:ser>
        <c:ser>
          <c:idx val="0"/>
          <c:order val="1"/>
          <c:spPr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6D0-41F3-8EC3-E42CCE07608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6D0-41F3-8EC3-E42CCE07608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6D0-41F3-8EC3-E42CCE07608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50800" h="508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76D0-41F3-8EC3-E42CCE076088}"/>
              </c:ext>
            </c:extLst>
          </c:dPt>
          <c:dLbls>
            <c:dLbl>
              <c:idx val="0"/>
              <c:layout>
                <c:manualLayout>
                  <c:x val="4.9735520599708599E-3"/>
                  <c:y val="8.1981642323114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6D0-41F3-8EC3-E42CCE07608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2169400749634797E-3"/>
                  <c:y val="8.4197362385901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6D0-41F3-8EC3-E42CCE07608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4603280899562798E-3"/>
                  <c:y val="7.7550202197540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76D0-41F3-8EC3-E42CCE07608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164044194905101E-2"/>
                  <c:y val="7.9765922260327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76D0-41F3-8EC3-E42CCE07608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MS P????"/>
                    <a:ea typeface="MS P????"/>
                    <a:cs typeface="MS P????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Sheet1!$A$1:$D$1</c:f>
              <c:strCache>
                <c:ptCount val="4"/>
                <c:pt idx="0">
                  <c:v>Interlock ONE</c:v>
                </c:pt>
                <c:pt idx="1">
                  <c:v>Prime &amp; Bond Active</c:v>
                </c:pt>
                <c:pt idx="2">
                  <c:v>Scotchbond Universal</c:v>
                </c:pt>
                <c:pt idx="3">
                  <c:v>Optibond All-In-One</c:v>
                </c:pt>
              </c:strCache>
            </c:strRef>
          </c:cat>
          <c:val>
            <c:numRef>
              <c:f>Sheet1!$A$3:$D$3</c:f>
              <c:numCache>
                <c:formatCode>General</c:formatCode>
                <c:ptCount val="4"/>
                <c:pt idx="0">
                  <c:v>30.8</c:v>
                </c:pt>
                <c:pt idx="1">
                  <c:v>23.5</c:v>
                </c:pt>
                <c:pt idx="2">
                  <c:v>23.5</c:v>
                </c:pt>
                <c:pt idx="3">
                  <c:v>21.2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76D0-41F3-8EC3-E42CCE0760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shape val="cylinder"/>
        <c:axId val="210831528"/>
        <c:axId val="210831920"/>
        <c:axId val="0"/>
      </c:bar3DChart>
      <c:catAx>
        <c:axId val="210831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383" cap="flat" cmpd="sng" algn="ctr">
            <a:noFill/>
            <a:prstDash val="solid"/>
            <a:round/>
          </a:ln>
          <a:effectLst/>
        </c:spPr>
        <c:txPr>
          <a:bodyPr rot="-1380000" spcFirstLastPara="1" vertOverflow="ellipsis" wrap="square" anchor="ctr" anchorCtr="1"/>
          <a:lstStyle/>
          <a:p>
            <a:pPr>
              <a:defRPr sz="1599" b="1" i="0" u="none" strike="noStrike" kern="1200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210831920"/>
        <c:crosses val="autoZero"/>
        <c:auto val="0"/>
        <c:lblAlgn val="ctr"/>
        <c:lblOffset val="20"/>
        <c:tickLblSkip val="1"/>
        <c:tickMarkSkip val="1"/>
        <c:noMultiLvlLbl val="0"/>
      </c:catAx>
      <c:valAx>
        <c:axId val="210831920"/>
        <c:scaling>
          <c:orientation val="minMax"/>
        </c:scaling>
        <c:delete val="0"/>
        <c:axPos val="l"/>
        <c:majorGridlines>
          <c:spPr>
            <a:ln w="12691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spPr>
          <a:noFill/>
          <a:ln w="9518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210831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 anchor="ctr" anchorCtr="0"/>
    <a:lstStyle/>
    <a:p>
      <a:pPr>
        <a:defRPr sz="2099" b="1" i="0" u="none" strike="noStrike" baseline="0">
          <a:solidFill>
            <a:schemeClr val="tx1"/>
          </a:solidFill>
          <a:latin typeface="MS P????"/>
          <a:ea typeface="MS P????"/>
          <a:cs typeface="MS P????"/>
        </a:defRPr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65749-4892-4A18-B55D-D0F893DF5614}" type="datetimeFigureOut">
              <a:rPr lang="de-DE" smtClean="0"/>
              <a:t>27.09.2019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DE636-5DA0-4135-BAE8-3721D33C4A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284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80203-303A-FC47-9B2B-AA4301BD43AD}" type="slidenum">
              <a:rPr lang="de-DE" smtClean="0">
                <a:solidFill>
                  <a:prstClr val="black"/>
                </a:solidFill>
              </a:rPr>
              <a:pPr/>
              <a:t>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42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Self</a:t>
            </a:r>
            <a:r>
              <a:rPr lang="de-DE" dirty="0"/>
              <a:t> </a:t>
            </a:r>
            <a:r>
              <a:rPr lang="de-DE" dirty="0" err="1"/>
              <a:t>etching</a:t>
            </a:r>
            <a:r>
              <a:rPr lang="de-DE" dirty="0"/>
              <a:t> </a:t>
            </a:r>
            <a:r>
              <a:rPr lang="de-DE" dirty="0" err="1"/>
              <a:t>tissues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bonding</a:t>
            </a:r>
            <a:r>
              <a:rPr lang="de-DE" dirty="0"/>
              <a:t> </a:t>
            </a:r>
            <a:r>
              <a:rPr lang="de-DE" dirty="0" err="1"/>
              <a:t>agent</a:t>
            </a:r>
            <a:r>
              <a:rPr lang="de-DE" dirty="0"/>
              <a:t>,</a:t>
            </a:r>
            <a:r>
              <a:rPr lang="de-DE" baseline="0" dirty="0"/>
              <a:t> light </a:t>
            </a:r>
            <a:r>
              <a:rPr lang="de-DE" baseline="0" dirty="0" err="1"/>
              <a:t>cured</a:t>
            </a:r>
            <a:r>
              <a:rPr lang="de-DE" baseline="0" dirty="0"/>
              <a:t> </a:t>
            </a:r>
            <a:r>
              <a:rPr lang="de-DE" baseline="0" dirty="0" err="1"/>
              <a:t>composite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E953C-1CFF-446D-A3E4-8EF60B950921}" type="slidenum">
              <a:rPr lang="de-DE" smtClean="0">
                <a:solidFill>
                  <a:prstClr val="black"/>
                </a:solidFill>
              </a:rPr>
              <a:pPr/>
              <a:t>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752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Self</a:t>
            </a:r>
            <a:r>
              <a:rPr lang="de-DE" dirty="0"/>
              <a:t> </a:t>
            </a:r>
            <a:r>
              <a:rPr lang="de-DE" dirty="0" err="1"/>
              <a:t>etching</a:t>
            </a:r>
            <a:r>
              <a:rPr lang="de-DE" dirty="0"/>
              <a:t> </a:t>
            </a:r>
            <a:r>
              <a:rPr lang="de-DE" dirty="0" err="1"/>
              <a:t>tissues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bonding</a:t>
            </a:r>
            <a:r>
              <a:rPr lang="de-DE" dirty="0"/>
              <a:t> </a:t>
            </a:r>
            <a:r>
              <a:rPr lang="de-DE" dirty="0" err="1"/>
              <a:t>agent</a:t>
            </a:r>
            <a:r>
              <a:rPr lang="de-DE" dirty="0"/>
              <a:t>,</a:t>
            </a:r>
            <a:r>
              <a:rPr lang="de-DE" baseline="0" dirty="0"/>
              <a:t> </a:t>
            </a:r>
            <a:r>
              <a:rPr lang="de-DE" baseline="0" dirty="0" err="1"/>
              <a:t>self</a:t>
            </a:r>
            <a:r>
              <a:rPr lang="de-DE" baseline="0" dirty="0"/>
              <a:t> </a:t>
            </a:r>
            <a:r>
              <a:rPr lang="de-DE" baseline="0" dirty="0" err="1"/>
              <a:t>cured</a:t>
            </a:r>
            <a:r>
              <a:rPr lang="de-DE" baseline="0" dirty="0"/>
              <a:t> </a:t>
            </a:r>
            <a:r>
              <a:rPr lang="de-DE" baseline="0" dirty="0" err="1"/>
              <a:t>composite</a:t>
            </a:r>
            <a:r>
              <a:rPr lang="de-DE" baseline="0" dirty="0"/>
              <a:t>;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instance</a:t>
            </a:r>
            <a:r>
              <a:rPr lang="de-DE" baseline="0" dirty="0"/>
              <a:t> </a:t>
            </a:r>
            <a:r>
              <a:rPr lang="de-DE" baseline="0" dirty="0" err="1"/>
              <a:t>core</a:t>
            </a:r>
            <a:r>
              <a:rPr lang="de-DE" baseline="0" dirty="0"/>
              <a:t> </a:t>
            </a:r>
            <a:r>
              <a:rPr lang="de-DE" baseline="0" dirty="0" err="1"/>
              <a:t>build</a:t>
            </a:r>
            <a:r>
              <a:rPr lang="de-DE" baseline="0" dirty="0"/>
              <a:t> </a:t>
            </a:r>
            <a:r>
              <a:rPr lang="de-DE" baseline="0" dirty="0" err="1"/>
              <a:t>up</a:t>
            </a:r>
            <a:r>
              <a:rPr lang="de-DE" baseline="0" dirty="0"/>
              <a:t> material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E953C-1CFF-446D-A3E4-8EF60B950921}" type="slidenum">
              <a:rPr lang="de-DE" smtClean="0">
                <a:solidFill>
                  <a:prstClr val="black"/>
                </a:solidFill>
              </a:rPr>
              <a:pPr/>
              <a:t>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38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Self</a:t>
            </a:r>
            <a:r>
              <a:rPr lang="de-DE" dirty="0"/>
              <a:t> </a:t>
            </a:r>
            <a:r>
              <a:rPr lang="de-DE" dirty="0" err="1"/>
              <a:t>etching</a:t>
            </a:r>
            <a:r>
              <a:rPr lang="de-DE" dirty="0"/>
              <a:t> </a:t>
            </a:r>
            <a:r>
              <a:rPr lang="de-DE" dirty="0" err="1"/>
              <a:t>tissues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bonding</a:t>
            </a:r>
            <a:r>
              <a:rPr lang="de-DE" dirty="0"/>
              <a:t> </a:t>
            </a:r>
            <a:r>
              <a:rPr lang="de-DE" dirty="0" err="1"/>
              <a:t>agent</a:t>
            </a:r>
            <a:r>
              <a:rPr lang="de-DE" dirty="0"/>
              <a:t>,</a:t>
            </a:r>
            <a:r>
              <a:rPr lang="de-DE" baseline="0" dirty="0"/>
              <a:t> </a:t>
            </a:r>
            <a:r>
              <a:rPr lang="de-DE" baseline="0" dirty="0" err="1"/>
              <a:t>self</a:t>
            </a:r>
            <a:r>
              <a:rPr lang="de-DE" baseline="0" dirty="0"/>
              <a:t> </a:t>
            </a:r>
            <a:r>
              <a:rPr lang="de-DE" baseline="0" dirty="0" err="1"/>
              <a:t>cured</a:t>
            </a:r>
            <a:r>
              <a:rPr lang="de-DE" baseline="0" dirty="0"/>
              <a:t> </a:t>
            </a:r>
            <a:r>
              <a:rPr lang="de-DE" baseline="0" dirty="0" err="1"/>
              <a:t>composite</a:t>
            </a:r>
            <a:r>
              <a:rPr lang="de-DE" baseline="0" dirty="0"/>
              <a:t>;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instance</a:t>
            </a:r>
            <a:r>
              <a:rPr lang="de-DE" baseline="0" dirty="0"/>
              <a:t> </a:t>
            </a:r>
            <a:r>
              <a:rPr lang="de-DE" baseline="0" dirty="0" err="1"/>
              <a:t>core</a:t>
            </a:r>
            <a:r>
              <a:rPr lang="de-DE" baseline="0" dirty="0"/>
              <a:t> </a:t>
            </a:r>
            <a:r>
              <a:rPr lang="de-DE" baseline="0" dirty="0" err="1"/>
              <a:t>build</a:t>
            </a:r>
            <a:r>
              <a:rPr lang="de-DE" baseline="0" dirty="0"/>
              <a:t> </a:t>
            </a:r>
            <a:r>
              <a:rPr lang="de-DE" baseline="0" dirty="0" err="1"/>
              <a:t>up</a:t>
            </a:r>
            <a:r>
              <a:rPr lang="de-DE" baseline="0" dirty="0"/>
              <a:t> material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E953C-1CFF-446D-A3E4-8EF60B950921}" type="slidenum">
              <a:rPr lang="de-DE" smtClean="0">
                <a:solidFill>
                  <a:prstClr val="black"/>
                </a:solidFill>
              </a:rPr>
              <a:pPr/>
              <a:t>9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08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Total </a:t>
            </a:r>
            <a:r>
              <a:rPr lang="de-DE" dirty="0" err="1"/>
              <a:t>etching</a:t>
            </a:r>
            <a:r>
              <a:rPr lang="de-DE" dirty="0"/>
              <a:t> </a:t>
            </a:r>
            <a:r>
              <a:rPr lang="de-DE" dirty="0" err="1"/>
              <a:t>tissues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phosphoric</a:t>
            </a:r>
            <a:r>
              <a:rPr lang="de-DE" baseline="0" dirty="0"/>
              <a:t> </a:t>
            </a:r>
            <a:r>
              <a:rPr lang="de-DE" baseline="0" dirty="0" err="1"/>
              <a:t>acid</a:t>
            </a:r>
            <a:r>
              <a:rPr lang="de-DE" baseline="0" dirty="0"/>
              <a:t>, </a:t>
            </a:r>
            <a:r>
              <a:rPr lang="de-DE" baseline="0" dirty="0" err="1"/>
              <a:t>conditioning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</a:t>
            </a:r>
            <a:r>
              <a:rPr lang="de-DE" dirty="0" err="1"/>
              <a:t>bonding</a:t>
            </a:r>
            <a:r>
              <a:rPr lang="de-DE" dirty="0"/>
              <a:t> </a:t>
            </a:r>
            <a:r>
              <a:rPr lang="de-DE" dirty="0" err="1"/>
              <a:t>agent</a:t>
            </a:r>
            <a:r>
              <a:rPr lang="de-DE" dirty="0"/>
              <a:t>,</a:t>
            </a:r>
            <a:r>
              <a:rPr lang="de-DE" baseline="0" dirty="0"/>
              <a:t> light </a:t>
            </a:r>
            <a:r>
              <a:rPr lang="de-DE" baseline="0" dirty="0" err="1"/>
              <a:t>cured</a:t>
            </a:r>
            <a:r>
              <a:rPr lang="de-DE" baseline="0" dirty="0"/>
              <a:t> </a:t>
            </a:r>
            <a:r>
              <a:rPr lang="de-DE" baseline="0" dirty="0" err="1"/>
              <a:t>composite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E953C-1CFF-446D-A3E4-8EF60B950921}" type="slidenum">
              <a:rPr lang="de-DE" smtClean="0">
                <a:solidFill>
                  <a:prstClr val="black"/>
                </a:solidFill>
              </a:rPr>
              <a:pPr/>
              <a:t>10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66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Total </a:t>
            </a:r>
            <a:r>
              <a:rPr lang="de-DE" dirty="0" err="1"/>
              <a:t>etching</a:t>
            </a:r>
            <a:r>
              <a:rPr lang="de-DE" dirty="0"/>
              <a:t> </a:t>
            </a:r>
            <a:r>
              <a:rPr lang="de-DE" dirty="0" err="1"/>
              <a:t>tissues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phosphoric</a:t>
            </a:r>
            <a:r>
              <a:rPr lang="de-DE" baseline="0" dirty="0"/>
              <a:t> </a:t>
            </a:r>
            <a:r>
              <a:rPr lang="de-DE" baseline="0" dirty="0" err="1"/>
              <a:t>acid</a:t>
            </a:r>
            <a:r>
              <a:rPr lang="de-DE" baseline="0" dirty="0"/>
              <a:t>, </a:t>
            </a:r>
            <a:r>
              <a:rPr lang="de-DE" baseline="0" dirty="0" err="1"/>
              <a:t>conditioning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</a:t>
            </a:r>
            <a:r>
              <a:rPr lang="de-DE" dirty="0" err="1"/>
              <a:t>bonding</a:t>
            </a:r>
            <a:r>
              <a:rPr lang="de-DE" dirty="0"/>
              <a:t> </a:t>
            </a:r>
            <a:r>
              <a:rPr lang="de-DE" dirty="0" err="1"/>
              <a:t>agent</a:t>
            </a:r>
            <a:r>
              <a:rPr lang="de-DE" dirty="0"/>
              <a:t>,</a:t>
            </a:r>
            <a:r>
              <a:rPr lang="de-DE" baseline="0" dirty="0"/>
              <a:t> light </a:t>
            </a:r>
            <a:r>
              <a:rPr lang="de-DE" baseline="0" dirty="0" err="1"/>
              <a:t>cured</a:t>
            </a:r>
            <a:r>
              <a:rPr lang="de-DE" baseline="0" dirty="0"/>
              <a:t> </a:t>
            </a:r>
            <a:r>
              <a:rPr lang="de-DE" baseline="0" dirty="0" err="1"/>
              <a:t>composite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E953C-1CFF-446D-A3E4-8EF60B950921}" type="slidenum">
              <a:rPr lang="de-DE" smtClean="0">
                <a:solidFill>
                  <a:prstClr val="black"/>
                </a:solidFill>
              </a:rPr>
              <a:pPr/>
              <a:t>11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21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Total </a:t>
            </a:r>
            <a:r>
              <a:rPr lang="de-DE" dirty="0" err="1"/>
              <a:t>etching</a:t>
            </a:r>
            <a:r>
              <a:rPr lang="de-DE" dirty="0"/>
              <a:t> </a:t>
            </a:r>
            <a:r>
              <a:rPr lang="de-DE" dirty="0" err="1"/>
              <a:t>tissues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phosphoric</a:t>
            </a:r>
            <a:r>
              <a:rPr lang="de-DE" baseline="0" dirty="0"/>
              <a:t> </a:t>
            </a:r>
            <a:r>
              <a:rPr lang="de-DE" baseline="0" dirty="0" err="1"/>
              <a:t>acid</a:t>
            </a:r>
            <a:r>
              <a:rPr lang="de-DE" baseline="0" dirty="0"/>
              <a:t>, </a:t>
            </a:r>
            <a:r>
              <a:rPr lang="de-DE" baseline="0" dirty="0" err="1"/>
              <a:t>conditioning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</a:t>
            </a:r>
            <a:r>
              <a:rPr lang="de-DE" dirty="0" err="1"/>
              <a:t>bonding</a:t>
            </a:r>
            <a:r>
              <a:rPr lang="de-DE" dirty="0"/>
              <a:t> </a:t>
            </a:r>
            <a:r>
              <a:rPr lang="de-DE" dirty="0" err="1"/>
              <a:t>agent</a:t>
            </a:r>
            <a:r>
              <a:rPr lang="de-DE" dirty="0"/>
              <a:t>,</a:t>
            </a:r>
            <a:r>
              <a:rPr lang="de-DE" baseline="0" dirty="0"/>
              <a:t> </a:t>
            </a:r>
            <a:r>
              <a:rPr lang="de-DE" baseline="0" dirty="0" err="1"/>
              <a:t>self</a:t>
            </a:r>
            <a:r>
              <a:rPr lang="de-DE" baseline="0" dirty="0"/>
              <a:t> </a:t>
            </a:r>
            <a:r>
              <a:rPr lang="de-DE" baseline="0" dirty="0" err="1"/>
              <a:t>cured</a:t>
            </a:r>
            <a:r>
              <a:rPr lang="de-DE" baseline="0" dirty="0"/>
              <a:t> </a:t>
            </a:r>
            <a:r>
              <a:rPr lang="de-DE" baseline="0" dirty="0" err="1"/>
              <a:t>composite</a:t>
            </a:r>
            <a:r>
              <a:rPr lang="de-DE" baseline="0" dirty="0"/>
              <a:t>; </a:t>
            </a:r>
            <a:r>
              <a:rPr lang="de-DE" baseline="0" dirty="0" err="1"/>
              <a:t>root</a:t>
            </a:r>
            <a:r>
              <a:rPr lang="de-DE" baseline="0" dirty="0"/>
              <a:t> </a:t>
            </a:r>
            <a:r>
              <a:rPr lang="de-DE" baseline="0" dirty="0" err="1"/>
              <a:t>canal</a:t>
            </a:r>
            <a:r>
              <a:rPr lang="de-DE" baseline="0" dirty="0"/>
              <a:t> </a:t>
            </a:r>
            <a:r>
              <a:rPr lang="de-DE" baseline="0" dirty="0" err="1"/>
              <a:t>post</a:t>
            </a:r>
            <a:r>
              <a:rPr lang="de-DE" baseline="0" dirty="0"/>
              <a:t> </a:t>
            </a:r>
            <a:r>
              <a:rPr lang="de-DE" baseline="0" dirty="0" err="1"/>
              <a:t>bonding</a:t>
            </a:r>
            <a:r>
              <a:rPr lang="de-DE" baseline="0" dirty="0"/>
              <a:t>, </a:t>
            </a:r>
            <a:r>
              <a:rPr lang="de-DE" baseline="0" dirty="0" err="1"/>
              <a:t>metal</a:t>
            </a:r>
            <a:r>
              <a:rPr lang="de-DE" baseline="0" dirty="0"/>
              <a:t> </a:t>
            </a:r>
            <a:r>
              <a:rPr lang="de-DE" baseline="0" dirty="0" err="1"/>
              <a:t>crown</a:t>
            </a:r>
            <a:r>
              <a:rPr lang="de-DE" baseline="0" dirty="0"/>
              <a:t> </a:t>
            </a:r>
            <a:r>
              <a:rPr lang="de-DE" baseline="0" dirty="0" err="1"/>
              <a:t>cementation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E953C-1CFF-446D-A3E4-8EF60B950921}" type="slidenum">
              <a:rPr lang="de-DE" smtClean="0">
                <a:solidFill>
                  <a:prstClr val="black"/>
                </a:solidFill>
              </a:rPr>
              <a:pPr/>
              <a:t>12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47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MDP = </a:t>
            </a:r>
            <a:r>
              <a:rPr lang="de-DE" dirty="0" err="1"/>
              <a:t>Methacryloyloxy</a:t>
            </a:r>
            <a:r>
              <a:rPr lang="de-DE" baseline="0" dirty="0"/>
              <a:t> </a:t>
            </a:r>
            <a:r>
              <a:rPr lang="de-DE" baseline="0" dirty="0" err="1"/>
              <a:t>Decyl</a:t>
            </a:r>
            <a:r>
              <a:rPr lang="de-DE" baseline="0" dirty="0"/>
              <a:t> (</a:t>
            </a:r>
            <a:r>
              <a:rPr lang="de-DE" baseline="0" dirty="0" err="1"/>
              <a:t>Dihydrogen</a:t>
            </a:r>
            <a:r>
              <a:rPr lang="de-DE" baseline="0" dirty="0"/>
              <a:t>) Phosphat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E953C-1CFF-446D-A3E4-8EF60B950921}" type="slidenum">
              <a:rPr lang="de-DE" smtClean="0">
                <a:solidFill>
                  <a:prstClr val="black"/>
                </a:solidFill>
              </a:rPr>
              <a:pPr/>
              <a:t>13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126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80203-303A-FC47-9B2B-AA4301BD43AD}" type="slidenum">
              <a:rPr lang="de-DE" smtClean="0">
                <a:solidFill>
                  <a:prstClr val="black"/>
                </a:solidFill>
              </a:rPr>
              <a:pPr/>
              <a:t>14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581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F5F5A-D9B8-4649-858A-3DB9D3A980A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27.09.2019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33CA-CB8B-5544-B827-CEBEF7644E0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7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729F-12F6-2E4D-A084-54787F13B8A9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27.09.2019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33CA-CB8B-5544-B827-CEBEF7644E0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71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C476-6E25-414C-AA20-A7565EBE9A10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27.09.2019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33CA-CB8B-5544-B827-CEBEF7644E0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21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99671-2537-44C0-9884-C79937A180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3EF7B-668D-47B4-A79A-973BE13BD5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91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04133-D4D6-5D40-A9DE-65EBEBC444A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27.09.2019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33CA-CB8B-5544-B827-CEBEF7644E0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90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2156-44B8-364F-85BF-752B2FF311E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27.09.2019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33CA-CB8B-5544-B827-CEBEF7644E0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3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E11E-3A81-074D-9C01-2C7BF2D3183A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27.09.2019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33CA-CB8B-5544-B827-CEBEF7644E0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25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CB8C-D5B5-8D4C-B79A-5BEA4A429979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27.09.2019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33CA-CB8B-5544-B827-CEBEF7644E0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0A000-CC0F-8E44-989B-0CB9B58C82CA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27.09.2019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33CA-CB8B-5544-B827-CEBEF7644E0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9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D326-2F30-5B42-861A-D29649A5D6B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27.09.2019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33CA-CB8B-5544-B827-CEBEF7644E0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59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8E32-D96F-B040-A8F2-23935E2C4023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27.09.2019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33CA-CB8B-5544-B827-CEBEF7644E0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74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1654-8B55-9E4A-B44D-F077084C15E3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27.09.2019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33CA-CB8B-5544-B827-CEBEF7644E0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4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01D684D-CF36-DF40-804F-59B2E6DE94A0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457200"/>
              <a:t>27.09.2019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D5333CA-CB8B-5544-B827-CEBEF7644E0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457200"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23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/>
          <p:cNvSpPr txBox="1"/>
          <p:nvPr/>
        </p:nvSpPr>
        <p:spPr>
          <a:xfrm rot="16200000">
            <a:off x="9014984" y="5202251"/>
            <a:ext cx="287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prstClr val="black"/>
                </a:solidFill>
              </a:rPr>
              <a:t>©</a:t>
            </a:r>
            <a:r>
              <a:rPr lang="de-DE" dirty="0" err="1">
                <a:solidFill>
                  <a:prstClr val="black"/>
                </a:solidFill>
              </a:rPr>
              <a:t>copyright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by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HarvardDental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33CA-CB8B-5544-B827-CEBEF7644E0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 4" descr="Harvard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3143" y="8321"/>
            <a:ext cx="2388767" cy="59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el 1"/>
          <p:cNvSpPr>
            <a:spLocks noGrp="1"/>
          </p:cNvSpPr>
          <p:nvPr>
            <p:ph type="ctrTitle"/>
          </p:nvPr>
        </p:nvSpPr>
        <p:spPr>
          <a:xfrm>
            <a:off x="1635174" y="523980"/>
            <a:ext cx="9032826" cy="144166"/>
          </a:xfrm>
          <a:solidFill>
            <a:srgbClr val="FF6600"/>
          </a:solidFill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pic>
        <p:nvPicPr>
          <p:cNvPr id="10" name="Grafik 9" descr="blank_whiteboard_on_stand_800_clr_3809.pn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2210053" y="1011750"/>
            <a:ext cx="7772366" cy="6315047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223420" y="2083236"/>
            <a:ext cx="59249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endParaRPr lang="de-DE" sz="2800" b="1">
              <a:solidFill>
                <a:srgbClr val="C0504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  <a:p>
            <a:pPr algn="ctr" defTabSz="457200"/>
            <a:r>
              <a:rPr lang="de-DE" sz="2800" b="1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Harvard InterLock ONE</a:t>
            </a:r>
          </a:p>
          <a:p>
            <a:pPr algn="ctr" defTabSz="457200"/>
            <a:endParaRPr lang="de-DE" sz="2800" b="1">
              <a:solidFill>
                <a:srgbClr val="C0504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  <a:p>
            <a:pPr algn="ctr" defTabSz="457200"/>
            <a:r>
              <a:rPr lang="de-DE" sz="2800" b="1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 truly Universal adhesive</a:t>
            </a:r>
          </a:p>
        </p:txBody>
      </p:sp>
    </p:spTree>
    <p:extLst>
      <p:ext uri="{BB962C8B-B14F-4D97-AF65-F5344CB8AC3E}">
        <p14:creationId xmlns:p14="http://schemas.microsoft.com/office/powerpoint/2010/main" val="13233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Object 2">
            <a:extLst>
              <a:ext uri="{FF2B5EF4-FFF2-40B4-BE49-F238E27FC236}">
                <a16:creationId xmlns="" xmlns:a16="http://schemas.microsoft.com/office/drawing/2014/main" id="{EE7D16A4-F076-4E54-90F7-40AB03EB2DF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974565" y="2114310"/>
          <a:ext cx="7548374" cy="4235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981950" y="5624513"/>
            <a:ext cx="2057400" cy="273844"/>
          </a:xfrm>
        </p:spPr>
        <p:txBody>
          <a:bodyPr/>
          <a:lstStyle/>
          <a:p>
            <a:fld id="{1009543A-553B-4B3C-B8A2-ABB9BDB263D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 rot="16200000">
            <a:off x="7849942" y="4580833"/>
            <a:ext cx="655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>
                <a:solidFill>
                  <a:prstClr val="black"/>
                </a:solidFill>
              </a:rPr>
              <a:t>Dentin</a:t>
            </a:r>
          </a:p>
        </p:txBody>
      </p:sp>
      <p:sp>
        <p:nvSpPr>
          <p:cNvPr id="9" name="Textfeld 8"/>
          <p:cNvSpPr txBox="1"/>
          <p:nvPr/>
        </p:nvSpPr>
        <p:spPr>
          <a:xfrm rot="16200000">
            <a:off x="8372457" y="4518399"/>
            <a:ext cx="8191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1350" dirty="0" err="1">
                <a:solidFill>
                  <a:prstClr val="black"/>
                </a:solidFill>
              </a:rPr>
              <a:t>Enamel</a:t>
            </a:r>
            <a:endParaRPr lang="de-DE" sz="1350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rot="16200000">
            <a:off x="6189774" y="4188581"/>
            <a:ext cx="655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>
                <a:solidFill>
                  <a:prstClr val="black"/>
                </a:solidFill>
              </a:rPr>
              <a:t>Dentin</a:t>
            </a: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4572450" y="4161188"/>
            <a:ext cx="655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>
                <a:solidFill>
                  <a:prstClr val="black"/>
                </a:solidFill>
              </a:rPr>
              <a:t>Dentin</a:t>
            </a:r>
          </a:p>
        </p:txBody>
      </p:sp>
      <p:sp>
        <p:nvSpPr>
          <p:cNvPr id="12" name="Textfeld 11"/>
          <p:cNvSpPr txBox="1"/>
          <p:nvPr/>
        </p:nvSpPr>
        <p:spPr>
          <a:xfrm rot="16200000">
            <a:off x="2887349" y="4161342"/>
            <a:ext cx="655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>
                <a:solidFill>
                  <a:prstClr val="white"/>
                </a:solidFill>
              </a:rPr>
              <a:t>Dentin</a:t>
            </a:r>
          </a:p>
        </p:txBody>
      </p:sp>
      <p:sp>
        <p:nvSpPr>
          <p:cNvPr id="13" name="Textfeld 12"/>
          <p:cNvSpPr txBox="1"/>
          <p:nvPr/>
        </p:nvSpPr>
        <p:spPr>
          <a:xfrm rot="16200000">
            <a:off x="6719501" y="4155788"/>
            <a:ext cx="708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 err="1">
                <a:solidFill>
                  <a:prstClr val="black"/>
                </a:solidFill>
              </a:rPr>
              <a:t>Enamel</a:t>
            </a:r>
            <a:endParaRPr lang="de-DE" sz="1350" dirty="0">
              <a:solidFill>
                <a:prstClr val="black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 rot="16200000">
            <a:off x="5098894" y="4161342"/>
            <a:ext cx="708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 err="1">
                <a:solidFill>
                  <a:prstClr val="black"/>
                </a:solidFill>
              </a:rPr>
              <a:t>Enamel</a:t>
            </a:r>
            <a:endParaRPr lang="de-DE" sz="1350" dirty="0">
              <a:solidFill>
                <a:prstClr val="black"/>
              </a:solidFill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2155426" y="1101078"/>
            <a:ext cx="7930134" cy="951570"/>
          </a:xfrm>
          <a:prstGeom prst="roundRect">
            <a:avLst>
              <a:gd name="adj" fmla="val 1010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342900" dist="393700" dir="6960000" sx="89000" sy="89000" algn="tl" rotWithShape="0">
              <a:srgbClr val="000000">
                <a:alpha val="4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350" dirty="0">
              <a:solidFill>
                <a:prstClr val="white"/>
              </a:solidFill>
            </a:endParaRPr>
          </a:p>
        </p:txBody>
      </p:sp>
      <p:sp>
        <p:nvSpPr>
          <p:cNvPr id="6" name="TextBox 22"/>
          <p:cNvSpPr txBox="1"/>
          <p:nvPr/>
        </p:nvSpPr>
        <p:spPr>
          <a:xfrm>
            <a:off x="2588420" y="1174866"/>
            <a:ext cx="7265764" cy="52070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defTabSz="457200"/>
            <a:r>
              <a:rPr lang="en-US" sz="2250" b="1" dirty="0">
                <a:solidFill>
                  <a:srgbClr val="4BAC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SELF-etch </a:t>
            </a:r>
            <a:r>
              <a:rPr lang="en-US" sz="2250" b="1" dirty="0" err="1">
                <a:solidFill>
                  <a:srgbClr val="70707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shearbond</a:t>
            </a:r>
            <a:r>
              <a:rPr lang="en-US" sz="2250" b="1" dirty="0">
                <a:solidFill>
                  <a:srgbClr val="70707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strength </a:t>
            </a:r>
            <a:endParaRPr lang="en-US" sz="2250" b="1" dirty="0">
              <a:solidFill>
                <a:srgbClr val="70707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2"/>
          <p:cNvSpPr txBox="1"/>
          <p:nvPr/>
        </p:nvSpPr>
        <p:spPr>
          <a:xfrm>
            <a:off x="2558257" y="1506422"/>
            <a:ext cx="7324051" cy="3981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457200"/>
            <a:r>
              <a:rPr lang="en-US" sz="1350" dirty="0">
                <a:solidFill>
                  <a:srgbClr val="707070">
                    <a:lumMod val="75000"/>
                  </a:srgbClr>
                </a:solidFill>
                <a:cs typeface="Arial" panose="020B0604020202020204" pitchFamily="34" charset="0"/>
              </a:rPr>
              <a:t>Dentin &amp; enamel </a:t>
            </a: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after thermocycling</a:t>
            </a:r>
            <a:r>
              <a:rPr lang="en-US" sz="1350" dirty="0">
                <a:solidFill>
                  <a:srgbClr val="707070">
                    <a:lumMod val="75000"/>
                  </a:srgbClr>
                </a:solidFill>
                <a:cs typeface="Arial" panose="020B0604020202020204" pitchFamily="34" charset="0"/>
              </a:rPr>
              <a:t>, Adhesive light cured &amp; 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composite light cured</a:t>
            </a:r>
            <a:endParaRPr lang="en-US" sz="135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2" name="Bild 31" descr="Kompule_Einzel_Adhesive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8181" y="4566382"/>
            <a:ext cx="557033" cy="819150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 rot="16200000">
            <a:off x="9014984" y="5202251"/>
            <a:ext cx="287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prstClr val="black"/>
                </a:solidFill>
              </a:rPr>
              <a:t>©</a:t>
            </a:r>
            <a:r>
              <a:rPr lang="de-DE" dirty="0" err="1">
                <a:solidFill>
                  <a:prstClr val="black"/>
                </a:solidFill>
              </a:rPr>
              <a:t>copyright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by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HarvardDental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Foliennummernplatzhalter 6"/>
          <p:cNvSpPr txBox="1">
            <a:spLocks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5333CA-CB8B-5544-B827-CEBEF7644E09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4" name="Bild 4" descr="Harvard Logo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3143" y="8321"/>
            <a:ext cx="2388767" cy="59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el 1"/>
          <p:cNvSpPr>
            <a:spLocks noGrp="1"/>
          </p:cNvSpPr>
          <p:nvPr>
            <p:ph type="ctrTitle"/>
          </p:nvPr>
        </p:nvSpPr>
        <p:spPr>
          <a:xfrm>
            <a:off x="1635174" y="523980"/>
            <a:ext cx="9032826" cy="144166"/>
          </a:xfrm>
          <a:solidFill>
            <a:srgbClr val="FF6600"/>
          </a:solidFill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grpSp>
        <p:nvGrpSpPr>
          <p:cNvPr id="36" name="Gruppierung 22"/>
          <p:cNvGrpSpPr/>
          <p:nvPr/>
        </p:nvGrpSpPr>
        <p:grpSpPr>
          <a:xfrm>
            <a:off x="1665056" y="38203"/>
            <a:ext cx="1439836" cy="438974"/>
            <a:chOff x="5162114" y="2230"/>
            <a:chExt cx="1439836" cy="438974"/>
          </a:xfrm>
          <a:scene3d>
            <a:camera prst="orthographicFront"/>
            <a:lightRig rig="flat" dir="t"/>
          </a:scene3d>
        </p:grpSpPr>
        <p:sp>
          <p:nvSpPr>
            <p:cNvPr id="37" name="Rechteck 36"/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olidFill>
              <a:srgbClr val="CCFFCC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8" name="Rechteck 37"/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400" b="1">
                  <a:solidFill>
                    <a:prstClr val="black"/>
                  </a:solidFill>
                </a:rPr>
                <a:t>Adhesives</a:t>
              </a:r>
              <a:endParaRPr lang="de-DE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41" name="Textfeld 40"/>
          <p:cNvSpPr txBox="1"/>
          <p:nvPr/>
        </p:nvSpPr>
        <p:spPr>
          <a:xfrm>
            <a:off x="1566890" y="658318"/>
            <a:ext cx="8807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800" b="1">
                <a:solidFill>
                  <a:prstClr val="black"/>
                </a:solidFill>
                <a:latin typeface="Helvetica"/>
                <a:cs typeface="Helvetica"/>
              </a:rPr>
              <a:t>Harvard InterLock One. </a:t>
            </a:r>
            <a:endParaRPr lang="de-DE" sz="28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2771709" y="2335539"/>
            <a:ext cx="12036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b="1" dirty="0">
                <a:solidFill>
                  <a:prstClr val="black"/>
                </a:solidFill>
              </a:rPr>
              <a:t>InterLock ONE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="" xmlns:a16="http://schemas.microsoft.com/office/drawing/2014/main" id="{12C476ED-12BD-4149-AB09-8CAE2CCFD9E6}"/>
              </a:ext>
            </a:extLst>
          </p:cNvPr>
          <p:cNvSpPr txBox="1"/>
          <p:nvPr/>
        </p:nvSpPr>
        <p:spPr>
          <a:xfrm>
            <a:off x="4395703" y="2289680"/>
            <a:ext cx="1228221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b="1" dirty="0">
                <a:solidFill>
                  <a:prstClr val="black"/>
                </a:solidFill>
              </a:rPr>
              <a:t>Dentsply</a:t>
            </a:r>
          </a:p>
          <a:p>
            <a:pPr defTabSz="457200"/>
            <a:r>
              <a:rPr lang="de-DE" sz="1000" b="1" dirty="0" err="1">
                <a:solidFill>
                  <a:prstClr val="black"/>
                </a:solidFill>
              </a:rPr>
              <a:t>Prime&amp;Bond</a:t>
            </a:r>
            <a:r>
              <a:rPr lang="de-DE" sz="1000" b="1" dirty="0">
                <a:solidFill>
                  <a:prstClr val="black"/>
                </a:solidFill>
              </a:rPr>
              <a:t> </a:t>
            </a:r>
            <a:r>
              <a:rPr lang="de-DE" sz="1000" b="1" dirty="0" err="1">
                <a:solidFill>
                  <a:prstClr val="black"/>
                </a:solidFill>
              </a:rPr>
              <a:t>Active</a:t>
            </a:r>
            <a:endParaRPr lang="de-DE" sz="1000" b="1" dirty="0">
              <a:solidFill>
                <a:prstClr val="black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="" xmlns:a16="http://schemas.microsoft.com/office/drawing/2014/main" id="{58290DAE-59D0-4A90-9204-58CF5DF5DD67}"/>
              </a:ext>
            </a:extLst>
          </p:cNvPr>
          <p:cNvSpPr txBox="1"/>
          <p:nvPr/>
        </p:nvSpPr>
        <p:spPr>
          <a:xfrm>
            <a:off x="6050294" y="2289680"/>
            <a:ext cx="1378904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b="1" dirty="0">
                <a:solidFill>
                  <a:prstClr val="black"/>
                </a:solidFill>
              </a:rPr>
              <a:t>3MEspe</a:t>
            </a:r>
          </a:p>
          <a:p>
            <a:pPr defTabSz="457200"/>
            <a:r>
              <a:rPr lang="de-DE" sz="1000" b="1" dirty="0" err="1">
                <a:solidFill>
                  <a:prstClr val="black"/>
                </a:solidFill>
              </a:rPr>
              <a:t>Scotchbond</a:t>
            </a:r>
            <a:r>
              <a:rPr lang="de-DE" sz="1000" b="1" dirty="0">
                <a:solidFill>
                  <a:prstClr val="black"/>
                </a:solidFill>
              </a:rPr>
              <a:t> Universal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="" xmlns:a16="http://schemas.microsoft.com/office/drawing/2014/main" id="{F40FAACB-A0F2-4833-A34E-EC892FB0A502}"/>
              </a:ext>
            </a:extLst>
          </p:cNvPr>
          <p:cNvSpPr txBox="1"/>
          <p:nvPr/>
        </p:nvSpPr>
        <p:spPr>
          <a:xfrm>
            <a:off x="7639103" y="2289680"/>
            <a:ext cx="1301959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b="1" dirty="0" err="1">
                <a:solidFill>
                  <a:prstClr val="black"/>
                </a:solidFill>
              </a:rPr>
              <a:t>KaVoKerr</a:t>
            </a:r>
            <a:endParaRPr lang="de-DE" sz="1350" b="1" dirty="0">
              <a:solidFill>
                <a:prstClr val="black"/>
              </a:solidFill>
            </a:endParaRPr>
          </a:p>
          <a:p>
            <a:pPr defTabSz="457200"/>
            <a:r>
              <a:rPr lang="de-DE" sz="1000" b="1" dirty="0" err="1">
                <a:solidFill>
                  <a:prstClr val="black"/>
                </a:solidFill>
              </a:rPr>
              <a:t>Optibond</a:t>
            </a:r>
            <a:r>
              <a:rPr lang="de-DE" sz="1000" b="1" dirty="0">
                <a:solidFill>
                  <a:prstClr val="black"/>
                </a:solidFill>
              </a:rPr>
              <a:t> All-In-</a:t>
            </a:r>
            <a:r>
              <a:rPr lang="de-DE" sz="1000" b="1" dirty="0" err="1">
                <a:solidFill>
                  <a:prstClr val="black"/>
                </a:solidFill>
              </a:rPr>
              <a:t>One</a:t>
            </a:r>
            <a:endParaRPr lang="de-DE" sz="1000" b="1" dirty="0">
              <a:solidFill>
                <a:prstClr val="black"/>
              </a:solidFill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="" xmlns:a16="http://schemas.microsoft.com/office/drawing/2014/main" id="{A7AD9DEF-D1C2-4201-9806-C2323BED0720}"/>
              </a:ext>
            </a:extLst>
          </p:cNvPr>
          <p:cNvSpPr txBox="1"/>
          <p:nvPr/>
        </p:nvSpPr>
        <p:spPr>
          <a:xfrm rot="16200000">
            <a:off x="3511411" y="4190956"/>
            <a:ext cx="708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 err="1">
                <a:solidFill>
                  <a:prstClr val="white"/>
                </a:solidFill>
              </a:rPr>
              <a:t>Enamel</a:t>
            </a:r>
            <a:endParaRPr lang="de-DE" sz="1350" dirty="0">
              <a:solidFill>
                <a:prstClr val="white"/>
              </a:solidFill>
            </a:endParaRPr>
          </a:p>
        </p:txBody>
      </p:sp>
      <p:sp>
        <p:nvSpPr>
          <p:cNvPr id="46" name="Rechteck 45">
            <a:extLst>
              <a:ext uri="{FF2B5EF4-FFF2-40B4-BE49-F238E27FC236}">
                <a16:creationId xmlns="" xmlns:a16="http://schemas.microsoft.com/office/drawing/2014/main" id="{AF887329-F6C5-4FBF-B607-620F98257343}"/>
              </a:ext>
            </a:extLst>
          </p:cNvPr>
          <p:cNvSpPr/>
          <p:nvPr/>
        </p:nvSpPr>
        <p:spPr>
          <a:xfrm>
            <a:off x="3373539" y="5268550"/>
            <a:ext cx="50292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b="1" dirty="0">
                <a:solidFill>
                  <a:srgbClr val="70707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stress test simulation of wear for ca.</a:t>
            </a:r>
            <a:r>
              <a:rPr lang="en-US" b="1">
                <a:solidFill>
                  <a:srgbClr val="70707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year - </a:t>
            </a:r>
            <a:r>
              <a:rPr lang="en-US">
                <a:solidFill>
                  <a:prstClr val="black"/>
                </a:solidFill>
              </a:rPr>
              <a:t>Subjected to </a:t>
            </a:r>
            <a:r>
              <a:rPr lang="en-US" b="1">
                <a:solidFill>
                  <a:prstClr val="black"/>
                </a:solidFill>
              </a:rPr>
              <a:t>2,000 thermocycles between 5° and 55° C </a:t>
            </a:r>
            <a:r>
              <a:rPr lang="en-US">
                <a:solidFill>
                  <a:prstClr val="black"/>
                </a:solidFill>
              </a:rPr>
              <a:t>with a dwell time of 30 s.</a:t>
            </a:r>
          </a:p>
        </p:txBody>
      </p:sp>
    </p:spTree>
    <p:extLst>
      <p:ext uri="{BB962C8B-B14F-4D97-AF65-F5344CB8AC3E}">
        <p14:creationId xmlns:p14="http://schemas.microsoft.com/office/powerpoint/2010/main" val="13470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"/>
          <p:cNvGraphicFramePr>
            <a:graphicFrameLocks noChangeAspect="1"/>
          </p:cNvGraphicFramePr>
          <p:nvPr/>
        </p:nvGraphicFramePr>
        <p:xfrm>
          <a:off x="1835256" y="2178100"/>
          <a:ext cx="7660521" cy="4298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981950" y="5624513"/>
            <a:ext cx="2057400" cy="273844"/>
          </a:xfrm>
        </p:spPr>
        <p:txBody>
          <a:bodyPr/>
          <a:lstStyle/>
          <a:p>
            <a:fld id="{1009543A-553B-4B3C-B8A2-ABB9BDB263D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 rot="16200000">
            <a:off x="7773572" y="4695497"/>
            <a:ext cx="655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>
                <a:solidFill>
                  <a:prstClr val="black"/>
                </a:solidFill>
              </a:rPr>
              <a:t>Dentin</a:t>
            </a:r>
          </a:p>
        </p:txBody>
      </p:sp>
      <p:sp>
        <p:nvSpPr>
          <p:cNvPr id="9" name="Textfeld 8"/>
          <p:cNvSpPr txBox="1"/>
          <p:nvPr/>
        </p:nvSpPr>
        <p:spPr>
          <a:xfrm rot="16200000">
            <a:off x="8368808" y="4670870"/>
            <a:ext cx="708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 err="1">
                <a:solidFill>
                  <a:prstClr val="black"/>
                </a:solidFill>
              </a:rPr>
              <a:t>Enamel</a:t>
            </a:r>
            <a:endParaRPr lang="de-DE" sz="1350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rot="16200000">
            <a:off x="6092342" y="4694080"/>
            <a:ext cx="655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>
                <a:solidFill>
                  <a:prstClr val="black"/>
                </a:solidFill>
              </a:rPr>
              <a:t>Dentin</a:t>
            </a: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4428053" y="4687608"/>
            <a:ext cx="655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>
                <a:solidFill>
                  <a:prstClr val="black"/>
                </a:solidFill>
              </a:rPr>
              <a:t>Dentin</a:t>
            </a:r>
          </a:p>
        </p:txBody>
      </p:sp>
      <p:sp>
        <p:nvSpPr>
          <p:cNvPr id="12" name="Textfeld 11"/>
          <p:cNvSpPr txBox="1"/>
          <p:nvPr/>
        </p:nvSpPr>
        <p:spPr>
          <a:xfrm rot="16200000">
            <a:off x="2750056" y="4701481"/>
            <a:ext cx="655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>
                <a:solidFill>
                  <a:prstClr val="white"/>
                </a:solidFill>
              </a:rPr>
              <a:t>Dentin</a:t>
            </a:r>
          </a:p>
        </p:txBody>
      </p:sp>
      <p:sp>
        <p:nvSpPr>
          <p:cNvPr id="13" name="Textfeld 12"/>
          <p:cNvSpPr txBox="1"/>
          <p:nvPr/>
        </p:nvSpPr>
        <p:spPr>
          <a:xfrm rot="16200000">
            <a:off x="6678114" y="4675795"/>
            <a:ext cx="708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 err="1">
                <a:solidFill>
                  <a:prstClr val="black"/>
                </a:solidFill>
              </a:rPr>
              <a:t>Enamel</a:t>
            </a:r>
            <a:endParaRPr lang="de-DE" sz="1350" dirty="0">
              <a:solidFill>
                <a:prstClr val="black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 rot="16200000">
            <a:off x="5015351" y="4672030"/>
            <a:ext cx="708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 err="1">
                <a:solidFill>
                  <a:prstClr val="black"/>
                </a:solidFill>
              </a:rPr>
              <a:t>Enamel</a:t>
            </a:r>
            <a:endParaRPr lang="de-DE" sz="1350" dirty="0">
              <a:solidFill>
                <a:prstClr val="black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 rot="16200000">
            <a:off x="3695484" y="4027948"/>
            <a:ext cx="708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 err="1">
                <a:solidFill>
                  <a:prstClr val="white"/>
                </a:solidFill>
              </a:rPr>
              <a:t>Enamel</a:t>
            </a:r>
            <a:endParaRPr lang="de-DE" sz="1350" dirty="0">
              <a:solidFill>
                <a:prstClr val="white"/>
              </a:solidFill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2155426" y="1101078"/>
            <a:ext cx="7930134" cy="951570"/>
          </a:xfrm>
          <a:prstGeom prst="roundRect">
            <a:avLst>
              <a:gd name="adj" fmla="val 1010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342900" dist="393700" dir="6960000" sx="89000" sy="89000" algn="tl" rotWithShape="0">
              <a:srgbClr val="000000">
                <a:alpha val="4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350" dirty="0">
              <a:solidFill>
                <a:prstClr val="white"/>
              </a:solidFill>
            </a:endParaRPr>
          </a:p>
        </p:txBody>
      </p:sp>
      <p:sp>
        <p:nvSpPr>
          <p:cNvPr id="6" name="TextBox 22"/>
          <p:cNvSpPr txBox="1"/>
          <p:nvPr/>
        </p:nvSpPr>
        <p:spPr>
          <a:xfrm>
            <a:off x="2588420" y="1174866"/>
            <a:ext cx="7265764" cy="52070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defTabSz="457200"/>
            <a:r>
              <a:rPr lang="en-US" sz="2250" b="1" dirty="0">
                <a:solidFill>
                  <a:srgbClr val="4BAC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Total-etch </a:t>
            </a:r>
            <a:r>
              <a:rPr lang="en-US" sz="2250" b="1" dirty="0" err="1">
                <a:solidFill>
                  <a:srgbClr val="70707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shearbond</a:t>
            </a:r>
            <a:r>
              <a:rPr lang="en-US" sz="2250" b="1" dirty="0">
                <a:solidFill>
                  <a:srgbClr val="70707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strength </a:t>
            </a:r>
            <a:endParaRPr lang="en-US" sz="2250" b="1" dirty="0">
              <a:solidFill>
                <a:srgbClr val="70707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2"/>
          <p:cNvSpPr txBox="1"/>
          <p:nvPr/>
        </p:nvSpPr>
        <p:spPr>
          <a:xfrm>
            <a:off x="2558257" y="1506422"/>
            <a:ext cx="7324051" cy="3981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457200"/>
            <a:r>
              <a:rPr lang="en-US" sz="1350" dirty="0">
                <a:solidFill>
                  <a:srgbClr val="707070">
                    <a:lumMod val="75000"/>
                  </a:srgbClr>
                </a:solidFill>
                <a:cs typeface="Arial" panose="020B0604020202020204" pitchFamily="34" charset="0"/>
              </a:rPr>
              <a:t>Dentin &amp; enamel </a:t>
            </a: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after thermocycling</a:t>
            </a:r>
            <a:r>
              <a:rPr lang="en-US" sz="1350" dirty="0">
                <a:solidFill>
                  <a:srgbClr val="707070">
                    <a:lumMod val="75000"/>
                  </a:srgbClr>
                </a:solidFill>
                <a:cs typeface="Arial" panose="020B0604020202020204" pitchFamily="34" charset="0"/>
              </a:rPr>
              <a:t>, Adhesive light cured &amp; 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composite light cured</a:t>
            </a:r>
            <a:endParaRPr lang="en-US" sz="135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2" name="Bild 31" descr="Kompule_Einzel_Adhesive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8030" y="4685577"/>
            <a:ext cx="557033" cy="819150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 rot="16200000">
            <a:off x="9014984" y="5202251"/>
            <a:ext cx="287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prstClr val="black"/>
                </a:solidFill>
              </a:rPr>
              <a:t>©</a:t>
            </a:r>
            <a:r>
              <a:rPr lang="de-DE" dirty="0" err="1">
                <a:solidFill>
                  <a:prstClr val="black"/>
                </a:solidFill>
              </a:rPr>
              <a:t>copyright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by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HarvardDental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Foliennummernplatzhalter 6"/>
          <p:cNvSpPr txBox="1">
            <a:spLocks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5333CA-CB8B-5544-B827-CEBEF7644E09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4" name="Bild 4" descr="Harvard Logo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3143" y="8321"/>
            <a:ext cx="2388767" cy="59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el 1"/>
          <p:cNvSpPr>
            <a:spLocks noGrp="1"/>
          </p:cNvSpPr>
          <p:nvPr>
            <p:ph type="ctrTitle"/>
          </p:nvPr>
        </p:nvSpPr>
        <p:spPr>
          <a:xfrm>
            <a:off x="1635174" y="523980"/>
            <a:ext cx="9032826" cy="144166"/>
          </a:xfrm>
          <a:solidFill>
            <a:srgbClr val="FF6600"/>
          </a:solidFill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grpSp>
        <p:nvGrpSpPr>
          <p:cNvPr id="36" name="Gruppierung 22"/>
          <p:cNvGrpSpPr/>
          <p:nvPr/>
        </p:nvGrpSpPr>
        <p:grpSpPr>
          <a:xfrm>
            <a:off x="1665056" y="38203"/>
            <a:ext cx="1439836" cy="438974"/>
            <a:chOff x="5162114" y="2230"/>
            <a:chExt cx="1439836" cy="438974"/>
          </a:xfrm>
          <a:scene3d>
            <a:camera prst="orthographicFront"/>
            <a:lightRig rig="flat" dir="t"/>
          </a:scene3d>
        </p:grpSpPr>
        <p:sp>
          <p:nvSpPr>
            <p:cNvPr id="37" name="Rechteck 36"/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olidFill>
              <a:srgbClr val="CCFFCC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8" name="Rechteck 37"/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400" b="1">
                  <a:solidFill>
                    <a:prstClr val="black"/>
                  </a:solidFill>
                </a:rPr>
                <a:t>Adhesives</a:t>
              </a:r>
              <a:endParaRPr lang="de-DE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41" name="Textfeld 40"/>
          <p:cNvSpPr txBox="1"/>
          <p:nvPr/>
        </p:nvSpPr>
        <p:spPr>
          <a:xfrm>
            <a:off x="1566890" y="658318"/>
            <a:ext cx="8807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800" b="1">
                <a:solidFill>
                  <a:prstClr val="black"/>
                </a:solidFill>
                <a:latin typeface="Helvetica"/>
                <a:cs typeface="Helvetica"/>
              </a:rPr>
              <a:t>Harvard InterLock One. </a:t>
            </a:r>
            <a:endParaRPr lang="de-DE" sz="28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2771709" y="2335539"/>
            <a:ext cx="12036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b="1" dirty="0">
                <a:solidFill>
                  <a:prstClr val="black"/>
                </a:solidFill>
              </a:rPr>
              <a:t>InterLock ONE</a:t>
            </a:r>
          </a:p>
        </p:txBody>
      </p:sp>
      <p:sp>
        <p:nvSpPr>
          <p:cNvPr id="2" name="Rechteck 1"/>
          <p:cNvSpPr/>
          <p:nvPr/>
        </p:nvSpPr>
        <p:spPr>
          <a:xfrm>
            <a:off x="6400526" y="680283"/>
            <a:ext cx="381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b="1" dirty="0">
                <a:solidFill>
                  <a:srgbClr val="707070">
                    <a:lumMod val="75000"/>
                  </a:srgbClr>
                </a:solidFill>
                <a:cs typeface="Arial" panose="020B0604020202020204" pitchFamily="34" charset="0"/>
              </a:rPr>
              <a:t>Total Etch  with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composite light cured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="" xmlns:a16="http://schemas.microsoft.com/office/drawing/2014/main" id="{12C476ED-12BD-4149-AB09-8CAE2CCFD9E6}"/>
              </a:ext>
            </a:extLst>
          </p:cNvPr>
          <p:cNvSpPr txBox="1"/>
          <p:nvPr/>
        </p:nvSpPr>
        <p:spPr>
          <a:xfrm>
            <a:off x="4395703" y="2289680"/>
            <a:ext cx="1228221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b="1" dirty="0">
                <a:solidFill>
                  <a:prstClr val="black"/>
                </a:solidFill>
              </a:rPr>
              <a:t>Dentsply</a:t>
            </a:r>
          </a:p>
          <a:p>
            <a:pPr defTabSz="457200"/>
            <a:r>
              <a:rPr lang="de-DE" sz="1000" b="1" dirty="0" err="1">
                <a:solidFill>
                  <a:prstClr val="black"/>
                </a:solidFill>
              </a:rPr>
              <a:t>Prime&amp;Bond</a:t>
            </a:r>
            <a:r>
              <a:rPr lang="de-DE" sz="1000" b="1" dirty="0">
                <a:solidFill>
                  <a:prstClr val="black"/>
                </a:solidFill>
              </a:rPr>
              <a:t> </a:t>
            </a:r>
            <a:r>
              <a:rPr lang="de-DE" sz="1000" b="1" dirty="0" err="1">
                <a:solidFill>
                  <a:prstClr val="black"/>
                </a:solidFill>
              </a:rPr>
              <a:t>Active</a:t>
            </a:r>
            <a:endParaRPr lang="de-DE" sz="1000" b="1" dirty="0">
              <a:solidFill>
                <a:prstClr val="black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="" xmlns:a16="http://schemas.microsoft.com/office/drawing/2014/main" id="{58290DAE-59D0-4A90-9204-58CF5DF5DD67}"/>
              </a:ext>
            </a:extLst>
          </p:cNvPr>
          <p:cNvSpPr txBox="1"/>
          <p:nvPr/>
        </p:nvSpPr>
        <p:spPr>
          <a:xfrm>
            <a:off x="6050294" y="2289680"/>
            <a:ext cx="1378904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b="1" dirty="0">
                <a:solidFill>
                  <a:prstClr val="black"/>
                </a:solidFill>
              </a:rPr>
              <a:t>3MEspe</a:t>
            </a:r>
          </a:p>
          <a:p>
            <a:pPr defTabSz="457200"/>
            <a:r>
              <a:rPr lang="de-DE" sz="1000" b="1" dirty="0" err="1">
                <a:solidFill>
                  <a:prstClr val="black"/>
                </a:solidFill>
              </a:rPr>
              <a:t>Scotchbond</a:t>
            </a:r>
            <a:r>
              <a:rPr lang="de-DE" sz="1000" b="1" dirty="0">
                <a:solidFill>
                  <a:prstClr val="black"/>
                </a:solidFill>
              </a:rPr>
              <a:t> Universal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="" xmlns:a16="http://schemas.microsoft.com/office/drawing/2014/main" id="{F40FAACB-A0F2-4833-A34E-EC892FB0A502}"/>
              </a:ext>
            </a:extLst>
          </p:cNvPr>
          <p:cNvSpPr txBox="1"/>
          <p:nvPr/>
        </p:nvSpPr>
        <p:spPr>
          <a:xfrm>
            <a:off x="7639103" y="2289680"/>
            <a:ext cx="1301959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b="1" dirty="0" err="1">
                <a:solidFill>
                  <a:prstClr val="black"/>
                </a:solidFill>
              </a:rPr>
              <a:t>KaVoKerr</a:t>
            </a:r>
            <a:endParaRPr lang="de-DE" sz="1350" b="1" dirty="0">
              <a:solidFill>
                <a:prstClr val="black"/>
              </a:solidFill>
            </a:endParaRPr>
          </a:p>
          <a:p>
            <a:pPr defTabSz="457200"/>
            <a:r>
              <a:rPr lang="de-DE" sz="1000" b="1" dirty="0" err="1">
                <a:solidFill>
                  <a:prstClr val="black"/>
                </a:solidFill>
              </a:rPr>
              <a:t>Optibond</a:t>
            </a:r>
            <a:r>
              <a:rPr lang="de-DE" sz="1000" b="1" dirty="0">
                <a:solidFill>
                  <a:prstClr val="black"/>
                </a:solidFill>
              </a:rPr>
              <a:t> All-In-</a:t>
            </a:r>
            <a:r>
              <a:rPr lang="de-DE" sz="1000" b="1" dirty="0" err="1">
                <a:solidFill>
                  <a:prstClr val="black"/>
                </a:solidFill>
              </a:rPr>
              <a:t>One</a:t>
            </a:r>
            <a:endParaRPr lang="de-DE" sz="1000" b="1" dirty="0">
              <a:solidFill>
                <a:prstClr val="black"/>
              </a:solidFill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="" xmlns:a16="http://schemas.microsoft.com/office/drawing/2014/main" id="{A7AD9DEF-D1C2-4201-9806-C2323BED0720}"/>
              </a:ext>
            </a:extLst>
          </p:cNvPr>
          <p:cNvSpPr txBox="1"/>
          <p:nvPr/>
        </p:nvSpPr>
        <p:spPr>
          <a:xfrm rot="16200000">
            <a:off x="3373704" y="4672923"/>
            <a:ext cx="708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 err="1">
                <a:solidFill>
                  <a:prstClr val="white"/>
                </a:solidFill>
              </a:rPr>
              <a:t>Enamel</a:t>
            </a:r>
            <a:endParaRPr lang="de-DE" sz="1350" dirty="0">
              <a:solidFill>
                <a:prstClr val="white"/>
              </a:solidFill>
            </a:endParaRPr>
          </a:p>
        </p:txBody>
      </p:sp>
      <p:sp>
        <p:nvSpPr>
          <p:cNvPr id="46" name="Rechteck 45">
            <a:extLst>
              <a:ext uri="{FF2B5EF4-FFF2-40B4-BE49-F238E27FC236}">
                <a16:creationId xmlns="" xmlns:a16="http://schemas.microsoft.com/office/drawing/2014/main" id="{AF887329-F6C5-4FBF-B607-620F98257343}"/>
              </a:ext>
            </a:extLst>
          </p:cNvPr>
          <p:cNvSpPr/>
          <p:nvPr/>
        </p:nvSpPr>
        <p:spPr>
          <a:xfrm>
            <a:off x="3373539" y="5268550"/>
            <a:ext cx="50292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b="1" dirty="0">
                <a:solidFill>
                  <a:srgbClr val="70707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stress test simulation of wear for ca.</a:t>
            </a:r>
            <a:r>
              <a:rPr lang="en-US" b="1">
                <a:solidFill>
                  <a:srgbClr val="70707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year - </a:t>
            </a:r>
            <a:r>
              <a:rPr lang="en-US">
                <a:solidFill>
                  <a:prstClr val="black"/>
                </a:solidFill>
              </a:rPr>
              <a:t>Subjected to </a:t>
            </a:r>
            <a:r>
              <a:rPr lang="en-US" b="1">
                <a:solidFill>
                  <a:prstClr val="black"/>
                </a:solidFill>
              </a:rPr>
              <a:t>2,000 thermocycles between 5° and 55° C </a:t>
            </a:r>
            <a:r>
              <a:rPr lang="en-US">
                <a:solidFill>
                  <a:prstClr val="black"/>
                </a:solidFill>
              </a:rPr>
              <a:t>with a dwell time of 30 s.</a:t>
            </a:r>
          </a:p>
        </p:txBody>
      </p:sp>
    </p:spTree>
    <p:extLst>
      <p:ext uri="{BB962C8B-B14F-4D97-AF65-F5344CB8AC3E}">
        <p14:creationId xmlns:p14="http://schemas.microsoft.com/office/powerpoint/2010/main" val="5325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"/>
          <p:cNvGraphicFramePr>
            <a:graphicFrameLocks noChangeAspect="1"/>
          </p:cNvGraphicFramePr>
          <p:nvPr>
            <p:extLst/>
          </p:nvPr>
        </p:nvGraphicFramePr>
        <p:xfrm>
          <a:off x="2016538" y="2265924"/>
          <a:ext cx="7776415" cy="4298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981950" y="5624513"/>
            <a:ext cx="2057400" cy="273844"/>
          </a:xfrm>
        </p:spPr>
        <p:txBody>
          <a:bodyPr/>
          <a:lstStyle/>
          <a:p>
            <a:fld id="{1009543A-553B-4B3C-B8A2-ABB9BDB263D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 rot="16200000">
            <a:off x="8053743" y="4537337"/>
            <a:ext cx="655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>
                <a:solidFill>
                  <a:prstClr val="black"/>
                </a:solidFill>
              </a:rPr>
              <a:t>Dentin</a:t>
            </a:r>
          </a:p>
        </p:txBody>
      </p:sp>
      <p:sp>
        <p:nvSpPr>
          <p:cNvPr id="9" name="Textfeld 8"/>
          <p:cNvSpPr txBox="1"/>
          <p:nvPr/>
        </p:nvSpPr>
        <p:spPr>
          <a:xfrm rot="16200000">
            <a:off x="8650210" y="4750492"/>
            <a:ext cx="7088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1350" dirty="0" err="1">
                <a:solidFill>
                  <a:prstClr val="black"/>
                </a:solidFill>
              </a:rPr>
              <a:t>Enamel</a:t>
            </a:r>
            <a:endParaRPr lang="de-DE" sz="1350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rot="16200000">
            <a:off x="6344389" y="4784834"/>
            <a:ext cx="655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>
                <a:solidFill>
                  <a:prstClr val="black"/>
                </a:solidFill>
              </a:rPr>
              <a:t>Dentin</a:t>
            </a: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4651840" y="4786879"/>
            <a:ext cx="655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>
                <a:solidFill>
                  <a:prstClr val="black"/>
                </a:solidFill>
              </a:rPr>
              <a:t>Dentin</a:t>
            </a:r>
          </a:p>
        </p:txBody>
      </p:sp>
      <p:sp>
        <p:nvSpPr>
          <p:cNvPr id="12" name="Textfeld 11"/>
          <p:cNvSpPr txBox="1"/>
          <p:nvPr/>
        </p:nvSpPr>
        <p:spPr>
          <a:xfrm rot="16200000">
            <a:off x="2948233" y="4798095"/>
            <a:ext cx="655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>
                <a:solidFill>
                  <a:prstClr val="black"/>
                </a:solidFill>
              </a:rPr>
              <a:t>Dentin</a:t>
            </a:r>
          </a:p>
        </p:txBody>
      </p:sp>
      <p:sp>
        <p:nvSpPr>
          <p:cNvPr id="13" name="Textfeld 12"/>
          <p:cNvSpPr txBox="1"/>
          <p:nvPr/>
        </p:nvSpPr>
        <p:spPr>
          <a:xfrm rot="16200000">
            <a:off x="6947259" y="4756477"/>
            <a:ext cx="708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 err="1">
                <a:solidFill>
                  <a:prstClr val="black"/>
                </a:solidFill>
              </a:rPr>
              <a:t>Enamel</a:t>
            </a:r>
            <a:endParaRPr lang="de-DE" sz="1350" dirty="0">
              <a:solidFill>
                <a:prstClr val="black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 rot="16200000">
            <a:off x="5049409" y="4565968"/>
            <a:ext cx="10977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1350" dirty="0" err="1">
                <a:solidFill>
                  <a:prstClr val="black"/>
                </a:solidFill>
              </a:rPr>
              <a:t>Enamel</a:t>
            </a:r>
            <a:endParaRPr lang="de-DE" sz="1350" dirty="0">
              <a:solidFill>
                <a:prstClr val="black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 rot="16200000">
            <a:off x="3626797" y="4762734"/>
            <a:ext cx="708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 err="1">
                <a:solidFill>
                  <a:prstClr val="black"/>
                </a:solidFill>
              </a:rPr>
              <a:t>Enamel</a:t>
            </a:r>
            <a:endParaRPr lang="de-DE" sz="1350" dirty="0">
              <a:solidFill>
                <a:prstClr val="black"/>
              </a:solidFill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2159975" y="1141536"/>
            <a:ext cx="7930134" cy="951570"/>
          </a:xfrm>
          <a:prstGeom prst="roundRect">
            <a:avLst>
              <a:gd name="adj" fmla="val 1010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342900" dist="393700" dir="6960000" sx="89000" sy="89000" algn="tl" rotWithShape="0">
              <a:srgbClr val="000000">
                <a:alpha val="4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6" name="TextBox 22"/>
          <p:cNvSpPr txBox="1"/>
          <p:nvPr/>
        </p:nvSpPr>
        <p:spPr>
          <a:xfrm>
            <a:off x="2549244" y="1261457"/>
            <a:ext cx="7174325" cy="398186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ctr" defTabSz="457200"/>
            <a:r>
              <a:rPr lang="en-US" sz="2250" b="1" dirty="0">
                <a:solidFill>
                  <a:srgbClr val="4BAC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Total-etch</a:t>
            </a:r>
            <a:r>
              <a:rPr lang="en-US" sz="2250" b="1" dirty="0">
                <a:solidFill>
                  <a:srgbClr val="70707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sz="2250" b="1" dirty="0" err="1">
                <a:solidFill>
                  <a:srgbClr val="70707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shearbond</a:t>
            </a:r>
            <a:r>
              <a:rPr lang="en-US" sz="2250" b="1" dirty="0">
                <a:solidFill>
                  <a:srgbClr val="70707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strength </a:t>
            </a:r>
            <a:endParaRPr lang="en-US" sz="2250" b="1" dirty="0">
              <a:solidFill>
                <a:srgbClr val="70707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2"/>
          <p:cNvSpPr txBox="1"/>
          <p:nvPr/>
        </p:nvSpPr>
        <p:spPr>
          <a:xfrm>
            <a:off x="2541403" y="1606705"/>
            <a:ext cx="7254289" cy="3981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457200"/>
            <a:r>
              <a:rPr lang="en-US" sz="1350" dirty="0">
                <a:solidFill>
                  <a:srgbClr val="707070">
                    <a:lumMod val="75000"/>
                  </a:srgbClr>
                </a:solidFill>
                <a:cs typeface="Arial" panose="020B0604020202020204" pitchFamily="34" charset="0"/>
              </a:rPr>
              <a:t>Dentin &amp; enamel </a:t>
            </a: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after </a:t>
            </a:r>
            <a:r>
              <a:rPr lang="en-US" sz="1600" b="1" dirty="0" err="1">
                <a:solidFill>
                  <a:srgbClr val="FF0000"/>
                </a:solidFill>
                <a:cs typeface="Arial" panose="020B0604020202020204" pitchFamily="34" charset="0"/>
              </a:rPr>
              <a:t>thermocycling</a:t>
            </a:r>
            <a:r>
              <a:rPr lang="en-US" sz="1350" dirty="0">
                <a:solidFill>
                  <a:srgbClr val="707070">
                    <a:lumMod val="75000"/>
                  </a:srgbClr>
                </a:solidFill>
                <a:cs typeface="Arial" panose="020B0604020202020204" pitchFamily="34" charset="0"/>
              </a:rPr>
              <a:t>, Adhesive light cured &amp; 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composite self cured </a:t>
            </a:r>
            <a:endParaRPr lang="en-US" sz="135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1" name="Bild 31" descr="Kompule_Einzel_Adhesive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6184" y="4869511"/>
            <a:ext cx="557033" cy="819150"/>
          </a:xfrm>
          <a:prstGeom prst="rect">
            <a:avLst/>
          </a:prstGeom>
        </p:spPr>
      </p:pic>
      <p:sp>
        <p:nvSpPr>
          <p:cNvPr id="32" name="Textfeld 31"/>
          <p:cNvSpPr txBox="1"/>
          <p:nvPr/>
        </p:nvSpPr>
        <p:spPr>
          <a:xfrm rot="16200000">
            <a:off x="9014984" y="5202251"/>
            <a:ext cx="287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prstClr val="black"/>
                </a:solidFill>
              </a:rPr>
              <a:t>©</a:t>
            </a:r>
            <a:r>
              <a:rPr lang="de-DE" dirty="0" err="1">
                <a:solidFill>
                  <a:prstClr val="black"/>
                </a:solidFill>
              </a:rPr>
              <a:t>copyright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by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HarvardDental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Foliennummernplatzhalter 6"/>
          <p:cNvSpPr txBox="1">
            <a:spLocks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5333CA-CB8B-5544-B827-CEBEF7644E09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4" name="Bild 4" descr="Harvard Logo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3143" y="8321"/>
            <a:ext cx="2388767" cy="59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el 1"/>
          <p:cNvSpPr>
            <a:spLocks noGrp="1"/>
          </p:cNvSpPr>
          <p:nvPr>
            <p:ph type="ctrTitle"/>
          </p:nvPr>
        </p:nvSpPr>
        <p:spPr>
          <a:xfrm>
            <a:off x="1635174" y="523980"/>
            <a:ext cx="9032826" cy="144166"/>
          </a:xfrm>
          <a:solidFill>
            <a:srgbClr val="FF6600"/>
          </a:solidFill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grpSp>
        <p:nvGrpSpPr>
          <p:cNvPr id="36" name="Gruppierung 22"/>
          <p:cNvGrpSpPr/>
          <p:nvPr/>
        </p:nvGrpSpPr>
        <p:grpSpPr>
          <a:xfrm>
            <a:off x="1665056" y="38203"/>
            <a:ext cx="1439836" cy="438974"/>
            <a:chOff x="5162114" y="2230"/>
            <a:chExt cx="1439836" cy="438974"/>
          </a:xfrm>
          <a:scene3d>
            <a:camera prst="orthographicFront"/>
            <a:lightRig rig="flat" dir="t"/>
          </a:scene3d>
        </p:grpSpPr>
        <p:sp>
          <p:nvSpPr>
            <p:cNvPr id="37" name="Rechteck 36"/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olidFill>
              <a:srgbClr val="CCFFCC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8" name="Rechteck 37"/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400" b="1">
                  <a:solidFill>
                    <a:prstClr val="black"/>
                  </a:solidFill>
                </a:rPr>
                <a:t>Adhesives</a:t>
              </a:r>
              <a:endParaRPr lang="de-DE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41" name="Textfeld 40"/>
          <p:cNvSpPr txBox="1"/>
          <p:nvPr/>
        </p:nvSpPr>
        <p:spPr>
          <a:xfrm>
            <a:off x="1602454" y="689854"/>
            <a:ext cx="8807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800" b="1">
                <a:solidFill>
                  <a:prstClr val="black"/>
                </a:solidFill>
                <a:latin typeface="Helvetica"/>
                <a:cs typeface="Helvetica"/>
              </a:rPr>
              <a:t>Harvard InterLock One. </a:t>
            </a:r>
            <a:endParaRPr lang="de-DE" sz="28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3216506" y="2382511"/>
            <a:ext cx="12036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b="1" dirty="0">
                <a:solidFill>
                  <a:prstClr val="black"/>
                </a:solidFill>
              </a:rPr>
              <a:t>InterLock ONE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="" xmlns:a16="http://schemas.microsoft.com/office/drawing/2014/main" id="{C71F6511-90BE-4BBE-8F22-8A1FD37F1857}"/>
              </a:ext>
            </a:extLst>
          </p:cNvPr>
          <p:cNvSpPr txBox="1"/>
          <p:nvPr/>
        </p:nvSpPr>
        <p:spPr>
          <a:xfrm>
            <a:off x="4751101" y="2380938"/>
            <a:ext cx="1228221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b="1" dirty="0">
                <a:solidFill>
                  <a:prstClr val="black"/>
                </a:solidFill>
              </a:rPr>
              <a:t>Dentsply</a:t>
            </a:r>
          </a:p>
          <a:p>
            <a:pPr defTabSz="457200"/>
            <a:r>
              <a:rPr lang="de-DE" sz="1000" b="1" dirty="0" err="1">
                <a:solidFill>
                  <a:prstClr val="black"/>
                </a:solidFill>
              </a:rPr>
              <a:t>Prime&amp;Bond</a:t>
            </a:r>
            <a:r>
              <a:rPr lang="de-DE" sz="1000" b="1" dirty="0">
                <a:solidFill>
                  <a:prstClr val="black"/>
                </a:solidFill>
              </a:rPr>
              <a:t> </a:t>
            </a:r>
            <a:r>
              <a:rPr lang="de-DE" sz="1000" b="1" dirty="0" err="1">
                <a:solidFill>
                  <a:prstClr val="black"/>
                </a:solidFill>
              </a:rPr>
              <a:t>Active</a:t>
            </a:r>
            <a:endParaRPr lang="de-DE" sz="1000" b="1" dirty="0">
              <a:solidFill>
                <a:prstClr val="black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="" xmlns:a16="http://schemas.microsoft.com/office/drawing/2014/main" id="{C0223286-E4E2-46E5-8182-B1EA68137AFD}"/>
              </a:ext>
            </a:extLst>
          </p:cNvPr>
          <p:cNvSpPr txBox="1"/>
          <p:nvPr/>
        </p:nvSpPr>
        <p:spPr>
          <a:xfrm>
            <a:off x="6429249" y="2358694"/>
            <a:ext cx="1378904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b="1" dirty="0">
                <a:solidFill>
                  <a:prstClr val="black"/>
                </a:solidFill>
              </a:rPr>
              <a:t>3MEspe</a:t>
            </a:r>
          </a:p>
          <a:p>
            <a:pPr defTabSz="457200"/>
            <a:r>
              <a:rPr lang="de-DE" sz="1000" b="1" dirty="0" err="1">
                <a:solidFill>
                  <a:prstClr val="black"/>
                </a:solidFill>
              </a:rPr>
              <a:t>Scotchbond</a:t>
            </a:r>
            <a:r>
              <a:rPr lang="de-DE" sz="1000" b="1" dirty="0">
                <a:solidFill>
                  <a:prstClr val="black"/>
                </a:solidFill>
              </a:rPr>
              <a:t> Universal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="" xmlns:a16="http://schemas.microsoft.com/office/drawing/2014/main" id="{6194CC07-70A2-4F6E-89B5-B103DBE14AA7}"/>
              </a:ext>
            </a:extLst>
          </p:cNvPr>
          <p:cNvSpPr txBox="1"/>
          <p:nvPr/>
        </p:nvSpPr>
        <p:spPr>
          <a:xfrm>
            <a:off x="8083277" y="2366168"/>
            <a:ext cx="1301959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b="1" dirty="0" err="1">
                <a:solidFill>
                  <a:prstClr val="black"/>
                </a:solidFill>
              </a:rPr>
              <a:t>KaVoKerr</a:t>
            </a:r>
            <a:endParaRPr lang="de-DE" sz="1350" b="1" dirty="0">
              <a:solidFill>
                <a:prstClr val="black"/>
              </a:solidFill>
            </a:endParaRPr>
          </a:p>
          <a:p>
            <a:pPr defTabSz="457200"/>
            <a:r>
              <a:rPr lang="de-DE" sz="1000" b="1" dirty="0" err="1">
                <a:solidFill>
                  <a:prstClr val="black"/>
                </a:solidFill>
              </a:rPr>
              <a:t>Optibond</a:t>
            </a:r>
            <a:r>
              <a:rPr lang="de-DE" sz="1000" b="1" dirty="0">
                <a:solidFill>
                  <a:prstClr val="black"/>
                </a:solidFill>
              </a:rPr>
              <a:t> All-In-</a:t>
            </a:r>
            <a:r>
              <a:rPr lang="de-DE" sz="1000" b="1" dirty="0" err="1">
                <a:solidFill>
                  <a:prstClr val="black"/>
                </a:solidFill>
              </a:rPr>
              <a:t>One</a:t>
            </a:r>
            <a:endParaRPr lang="de-DE" sz="1000" b="1" dirty="0">
              <a:solidFill>
                <a:prstClr val="black"/>
              </a:solidFill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="" xmlns:a16="http://schemas.microsoft.com/office/drawing/2014/main" id="{96748A42-D974-4DA8-AEA3-819887F7C588}"/>
              </a:ext>
            </a:extLst>
          </p:cNvPr>
          <p:cNvSpPr/>
          <p:nvPr/>
        </p:nvSpPr>
        <p:spPr>
          <a:xfrm>
            <a:off x="6436923" y="784584"/>
            <a:ext cx="3724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b="1" dirty="0">
                <a:solidFill>
                  <a:srgbClr val="707070">
                    <a:lumMod val="75000"/>
                  </a:srgbClr>
                </a:solidFill>
                <a:cs typeface="Arial" panose="020B0604020202020204" pitchFamily="34" charset="0"/>
              </a:rPr>
              <a:t>Total Etch  with </a:t>
            </a:r>
            <a:r>
              <a:rPr lang="en-US" b="1">
                <a:solidFill>
                  <a:srgbClr val="FF0000"/>
                </a:solidFill>
                <a:cs typeface="Arial" panose="020B0604020202020204" pitchFamily="34" charset="0"/>
              </a:rPr>
              <a:t>composite self cured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="" xmlns:a16="http://schemas.microsoft.com/office/drawing/2014/main" id="{82C5DE44-0C99-4E3D-8C55-727688B9C670}"/>
              </a:ext>
            </a:extLst>
          </p:cNvPr>
          <p:cNvSpPr/>
          <p:nvPr/>
        </p:nvSpPr>
        <p:spPr>
          <a:xfrm>
            <a:off x="3428567" y="5596543"/>
            <a:ext cx="50292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b="1" dirty="0">
                <a:solidFill>
                  <a:srgbClr val="70707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stress test simulation of wear for ca.</a:t>
            </a:r>
            <a:r>
              <a:rPr lang="en-US" b="1">
                <a:solidFill>
                  <a:srgbClr val="70707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year - </a:t>
            </a:r>
            <a:r>
              <a:rPr lang="en-US">
                <a:solidFill>
                  <a:prstClr val="black"/>
                </a:solidFill>
              </a:rPr>
              <a:t>Subjected to </a:t>
            </a:r>
            <a:r>
              <a:rPr lang="en-US" b="1">
                <a:solidFill>
                  <a:prstClr val="black"/>
                </a:solidFill>
              </a:rPr>
              <a:t>2,000 thermocycles between 5° and 55° C </a:t>
            </a:r>
            <a:r>
              <a:rPr lang="en-US">
                <a:solidFill>
                  <a:prstClr val="black"/>
                </a:solidFill>
              </a:rPr>
              <a:t>with a dwell time of 30 s.</a:t>
            </a:r>
          </a:p>
        </p:txBody>
      </p:sp>
    </p:spTree>
    <p:extLst>
      <p:ext uri="{BB962C8B-B14F-4D97-AF65-F5344CB8AC3E}">
        <p14:creationId xmlns:p14="http://schemas.microsoft.com/office/powerpoint/2010/main" val="38069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820334" y="1502436"/>
            <a:ext cx="8516927" cy="306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457200">
              <a:lnSpc>
                <a:spcPct val="120000"/>
              </a:lnSpc>
              <a:buSzPct val="150000"/>
              <a:buBlip>
                <a:blip r:embed="rId3"/>
              </a:buBlip>
            </a:pP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really</a:t>
            </a:r>
            <a:r>
              <a:rPr lang="de-DE" dirty="0">
                <a:solidFill>
                  <a:prstClr val="black"/>
                </a:solidFill>
              </a:rPr>
              <a:t> Universal </a:t>
            </a:r>
            <a:r>
              <a:rPr lang="de-DE" dirty="0" err="1">
                <a:solidFill>
                  <a:prstClr val="black"/>
                </a:solidFill>
              </a:rPr>
              <a:t>Adhesive</a:t>
            </a:r>
            <a:endParaRPr lang="de-DE" dirty="0">
              <a:solidFill>
                <a:prstClr val="black"/>
              </a:solidFill>
            </a:endParaRPr>
          </a:p>
          <a:p>
            <a:pPr marL="214313" indent="-214313" defTabSz="457200">
              <a:lnSpc>
                <a:spcPct val="120000"/>
              </a:lnSpc>
              <a:buSzPct val="150000"/>
              <a:buBlip>
                <a:blip r:embed="rId3"/>
              </a:buBlip>
            </a:pPr>
            <a:r>
              <a:rPr lang="de-DE">
                <a:solidFill>
                  <a:prstClr val="black"/>
                </a:solidFill>
              </a:rPr>
              <a:t> allows </a:t>
            </a:r>
            <a:r>
              <a:rPr lang="de-DE" dirty="0">
                <a:solidFill>
                  <a:prstClr val="black"/>
                </a:solidFill>
              </a:rPr>
              <a:t>for </a:t>
            </a:r>
            <a:r>
              <a:rPr lang="de-DE" dirty="0" err="1">
                <a:solidFill>
                  <a:prstClr val="black"/>
                </a:solidFill>
              </a:rPr>
              <a:t>bonding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of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ceramic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zirconia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metal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crowns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err="1">
                <a:solidFill>
                  <a:prstClr val="black"/>
                </a:solidFill>
              </a:rPr>
              <a:t>with</a:t>
            </a:r>
            <a:r>
              <a:rPr lang="de-DE">
                <a:solidFill>
                  <a:prstClr val="black"/>
                </a:solidFill>
              </a:rPr>
              <a:t> composite cements</a:t>
            </a:r>
            <a:endParaRPr lang="de-DE" dirty="0">
              <a:solidFill>
                <a:prstClr val="black"/>
              </a:solidFill>
            </a:endParaRPr>
          </a:p>
          <a:p>
            <a:pPr marL="214313" indent="-214313" defTabSz="457200">
              <a:lnSpc>
                <a:spcPct val="120000"/>
              </a:lnSpc>
              <a:buSzPct val="150000"/>
              <a:buBlip>
                <a:blip r:embed="rId3"/>
              </a:buBlip>
            </a:pPr>
            <a:r>
              <a:rPr lang="de-DE">
                <a:solidFill>
                  <a:prstClr val="black"/>
                </a:solidFill>
              </a:rPr>
              <a:t> very </a:t>
            </a:r>
            <a:r>
              <a:rPr lang="de-DE" dirty="0">
                <a:solidFill>
                  <a:prstClr val="black"/>
                </a:solidFill>
              </a:rPr>
              <a:t>high </a:t>
            </a:r>
            <a:r>
              <a:rPr lang="de-DE" dirty="0" err="1">
                <a:solidFill>
                  <a:prstClr val="black"/>
                </a:solidFill>
              </a:rPr>
              <a:t>bond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strength</a:t>
            </a:r>
            <a:r>
              <a:rPr lang="de-DE" dirty="0">
                <a:solidFill>
                  <a:prstClr val="black"/>
                </a:solidFill>
              </a:rPr>
              <a:t> after stress </a:t>
            </a:r>
            <a:r>
              <a:rPr lang="de-DE" dirty="0" err="1">
                <a:solidFill>
                  <a:prstClr val="black"/>
                </a:solidFill>
              </a:rPr>
              <a:t>test</a:t>
            </a:r>
            <a:r>
              <a:rPr lang="de-DE" dirty="0">
                <a:solidFill>
                  <a:prstClr val="black"/>
                </a:solidFill>
                <a:sym typeface="Wingdings"/>
              </a:rPr>
              <a:t> </a:t>
            </a:r>
            <a:r>
              <a:rPr lang="de-DE" dirty="0" err="1">
                <a:solidFill>
                  <a:prstClr val="black"/>
                </a:solidFill>
                <a:sym typeface="Wingdings"/>
              </a:rPr>
              <a:t>long</a:t>
            </a:r>
            <a:r>
              <a:rPr lang="de-DE" dirty="0">
                <a:solidFill>
                  <a:prstClr val="black"/>
                </a:solidFill>
                <a:sym typeface="Wingdings"/>
              </a:rPr>
              <a:t>-term </a:t>
            </a:r>
            <a:r>
              <a:rPr lang="de-DE" dirty="0" err="1">
                <a:solidFill>
                  <a:prstClr val="black"/>
                </a:solidFill>
                <a:sym typeface="Wingdings"/>
              </a:rPr>
              <a:t>stability</a:t>
            </a:r>
            <a:endParaRPr lang="de-DE" dirty="0">
              <a:solidFill>
                <a:prstClr val="black"/>
              </a:solidFill>
            </a:endParaRPr>
          </a:p>
          <a:p>
            <a:pPr marL="214313" indent="-214313" defTabSz="457200">
              <a:lnSpc>
                <a:spcPct val="120000"/>
              </a:lnSpc>
              <a:buSzPct val="150000"/>
              <a:buBlip>
                <a:blip r:embed="rId3"/>
              </a:buBlip>
            </a:pP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extremely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good</a:t>
            </a:r>
            <a:r>
              <a:rPr lang="de-DE" dirty="0">
                <a:solidFill>
                  <a:prstClr val="black"/>
                </a:solidFill>
              </a:rPr>
              <a:t> marginal </a:t>
            </a:r>
            <a:r>
              <a:rPr lang="de-DE" dirty="0" err="1">
                <a:solidFill>
                  <a:prstClr val="black"/>
                </a:solidFill>
              </a:rPr>
              <a:t>behaviour</a:t>
            </a:r>
            <a:endParaRPr lang="de-DE" dirty="0">
              <a:solidFill>
                <a:prstClr val="black"/>
              </a:solidFill>
            </a:endParaRPr>
          </a:p>
          <a:p>
            <a:pPr marL="214313" indent="-214313" defTabSz="457200">
              <a:lnSpc>
                <a:spcPct val="120000"/>
              </a:lnSpc>
              <a:buSzPct val="150000"/>
              <a:buBlip>
                <a:blip r:embed="rId3"/>
              </a:buBlip>
            </a:pP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contains</a:t>
            </a:r>
            <a:r>
              <a:rPr lang="de-DE" dirty="0">
                <a:solidFill>
                  <a:prstClr val="black"/>
                </a:solidFill>
              </a:rPr>
              <a:t> MDP </a:t>
            </a:r>
          </a:p>
          <a:p>
            <a:pPr marL="214313" indent="-214313" defTabSz="457200">
              <a:lnSpc>
                <a:spcPct val="120000"/>
              </a:lnSpc>
              <a:buSzPct val="150000"/>
              <a:buBlip>
                <a:blip r:embed="rId3"/>
              </a:buBlip>
            </a:pPr>
            <a:r>
              <a:rPr lang="de-DE" dirty="0">
                <a:solidFill>
                  <a:prstClr val="black"/>
                </a:solidFill>
              </a:rPr>
              <a:t> pH-</a:t>
            </a:r>
            <a:r>
              <a:rPr lang="de-DE" dirty="0" err="1">
                <a:solidFill>
                  <a:prstClr val="black"/>
                </a:solidFill>
              </a:rPr>
              <a:t>value</a:t>
            </a:r>
            <a:r>
              <a:rPr lang="de-DE" dirty="0">
                <a:solidFill>
                  <a:prstClr val="black"/>
                </a:solidFill>
              </a:rPr>
              <a:t>: 2,5</a:t>
            </a:r>
          </a:p>
          <a:p>
            <a:pPr marL="214313" indent="-214313" defTabSz="457200">
              <a:lnSpc>
                <a:spcPct val="120000"/>
              </a:lnSpc>
              <a:buSzPct val="150000"/>
              <a:buBlip>
                <a:blip r:embed="rId3"/>
              </a:buBlip>
            </a:pP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solving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agent</a:t>
            </a:r>
            <a:r>
              <a:rPr lang="de-DE">
                <a:solidFill>
                  <a:prstClr val="black"/>
                </a:solidFill>
              </a:rPr>
              <a:t>: Ethanol (pleasant smell)</a:t>
            </a:r>
            <a:endParaRPr lang="de-DE" dirty="0">
              <a:solidFill>
                <a:prstClr val="black"/>
              </a:solidFill>
            </a:endParaRPr>
          </a:p>
          <a:p>
            <a:pPr marL="214313" indent="-214313" defTabSz="457200">
              <a:lnSpc>
                <a:spcPct val="120000"/>
              </a:lnSpc>
              <a:buSzPct val="150000"/>
              <a:buBlip>
                <a:blip r:embed="rId3"/>
              </a:buBlip>
            </a:pPr>
            <a:r>
              <a:rPr lang="de-DE">
                <a:solidFill>
                  <a:prstClr val="black"/>
                </a:solidFill>
              </a:rPr>
              <a:t> always </a:t>
            </a:r>
            <a:r>
              <a:rPr lang="de-DE" dirty="0" err="1">
                <a:solidFill>
                  <a:prstClr val="black"/>
                </a:solidFill>
              </a:rPr>
              <a:t>constant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drop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size</a:t>
            </a:r>
            <a:endParaRPr lang="de-DE" dirty="0">
              <a:solidFill>
                <a:prstClr val="black"/>
              </a:solidFill>
            </a:endParaRPr>
          </a:p>
          <a:p>
            <a:pPr marL="214313" indent="-214313" defTabSz="457200">
              <a:lnSpc>
                <a:spcPct val="120000"/>
              </a:lnSpc>
              <a:buSzPct val="150000"/>
              <a:buBlip>
                <a:blip r:embed="rId3"/>
              </a:buBlip>
            </a:pP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content</a:t>
            </a:r>
            <a:r>
              <a:rPr lang="de-DE" dirty="0">
                <a:solidFill>
                  <a:prstClr val="black"/>
                </a:solidFill>
              </a:rPr>
              <a:t>: 260 </a:t>
            </a:r>
            <a:r>
              <a:rPr lang="de-DE" dirty="0" err="1">
                <a:solidFill>
                  <a:prstClr val="black"/>
                </a:solidFill>
              </a:rPr>
              <a:t>drops</a:t>
            </a:r>
            <a:r>
              <a:rPr lang="de-DE" dirty="0">
                <a:solidFill>
                  <a:prstClr val="black"/>
                </a:solidFill>
              </a:rPr>
              <a:t>= </a:t>
            </a:r>
            <a:r>
              <a:rPr lang="de-DE" dirty="0" err="1">
                <a:solidFill>
                  <a:prstClr val="black"/>
                </a:solidFill>
              </a:rPr>
              <a:t>good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calculation</a:t>
            </a:r>
            <a:r>
              <a:rPr lang="de-DE" dirty="0">
                <a:solidFill>
                  <a:prstClr val="black"/>
                </a:solidFill>
              </a:rPr>
              <a:t> in </a:t>
            </a:r>
            <a:r>
              <a:rPr lang="de-DE" dirty="0" err="1">
                <a:solidFill>
                  <a:prstClr val="black"/>
                </a:solidFill>
              </a:rPr>
              <a:t>the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>
                <a:solidFill>
                  <a:prstClr val="black"/>
                </a:solidFill>
              </a:rPr>
              <a:t>dental office</a:t>
            </a: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2" name="Bild 1" descr="shiny_chain_link_800_clr_438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180" y="4209081"/>
            <a:ext cx="4011753" cy="2256612"/>
          </a:xfrm>
          <a:prstGeom prst="rect">
            <a:avLst/>
          </a:prstGeom>
        </p:spPr>
      </p:pic>
      <p:pic>
        <p:nvPicPr>
          <p:cNvPr id="3" name="Bild 2" descr="Ampulle_Adhesive_open_misch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16" b="81789" l="9221" r="92852">
                        <a14:foregroundMark x1="17941" y1="62421" x2="17941" y2="62421"/>
                        <a14:foregroundMark x1="65618" y1="59789" x2="65618" y2="59789"/>
                        <a14:foregroundMark x1="59757" y1="57053" x2="59757" y2="57053"/>
                        <a14:foregroundMark x1="57398" y1="54526" x2="57398" y2="54526"/>
                        <a14:foregroundMark x1="55754" y1="55579" x2="55754" y2="55579"/>
                        <a14:foregroundMark x1="54610" y1="55789" x2="54610" y2="55789"/>
                        <a14:foregroundMark x1="60615" y1="53053" x2="60615" y2="53053"/>
                        <a14:foregroundMark x1="60400" y1="50842" x2="60400" y2="50842"/>
                        <a14:foregroundMark x1="63259" y1="49158" x2="63259" y2="49158"/>
                        <a14:foregroundMark x1="65976" y1="48632" x2="65976" y2="48632"/>
                        <a14:foregroundMark x1="81701" y1="49368" x2="81701" y2="49368"/>
                        <a14:foregroundMark x1="80200" y1="51368" x2="80200" y2="51368"/>
                        <a14:foregroundMark x1="80200" y1="54316" x2="80200" y2="54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42" r="7096" b="11035"/>
          <a:stretch/>
        </p:blipFill>
        <p:spPr>
          <a:xfrm>
            <a:off x="4343410" y="4461848"/>
            <a:ext cx="3349935" cy="175552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693223" y="639472"/>
            <a:ext cx="26023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de-DE" sz="2700" b="1">
              <a:solidFill>
                <a:prstClr val="black"/>
              </a:solidFill>
            </a:endParaRPr>
          </a:p>
          <a:p>
            <a:pPr defTabSz="457200"/>
            <a:r>
              <a:rPr lang="mr-IN" sz="2700" b="1">
                <a:solidFill>
                  <a:prstClr val="black"/>
                </a:solidFill>
              </a:rPr>
              <a:t>–</a:t>
            </a:r>
            <a:r>
              <a:rPr lang="de-DE" sz="2700" b="1">
                <a:solidFill>
                  <a:prstClr val="black"/>
                </a:solidFill>
              </a:rPr>
              <a:t> </a:t>
            </a:r>
            <a:r>
              <a:rPr lang="de-DE" sz="2700" b="1" dirty="0">
                <a:solidFill>
                  <a:prstClr val="black"/>
                </a:solidFill>
              </a:rPr>
              <a:t>State </a:t>
            </a:r>
            <a:r>
              <a:rPr lang="de-DE" sz="2700" b="1" dirty="0" err="1">
                <a:solidFill>
                  <a:prstClr val="black"/>
                </a:solidFill>
              </a:rPr>
              <a:t>of</a:t>
            </a:r>
            <a:r>
              <a:rPr lang="de-DE" sz="2700" b="1" dirty="0">
                <a:solidFill>
                  <a:prstClr val="black"/>
                </a:solidFill>
              </a:rPr>
              <a:t> </a:t>
            </a:r>
            <a:r>
              <a:rPr lang="de-DE" sz="2700" b="1" dirty="0" err="1">
                <a:solidFill>
                  <a:prstClr val="black"/>
                </a:solidFill>
              </a:rPr>
              <a:t>the</a:t>
            </a:r>
            <a:r>
              <a:rPr lang="de-DE" sz="2700" b="1" dirty="0">
                <a:solidFill>
                  <a:prstClr val="black"/>
                </a:solidFill>
              </a:rPr>
              <a:t> </a:t>
            </a:r>
            <a:r>
              <a:rPr lang="de-DE" sz="2700" b="1" dirty="0" err="1">
                <a:solidFill>
                  <a:prstClr val="black"/>
                </a:solidFill>
              </a:rPr>
              <a:t>art</a:t>
            </a:r>
            <a:endParaRPr lang="de-DE" sz="2700" dirty="0">
              <a:solidFill>
                <a:prstClr val="black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344794" y="3852346"/>
            <a:ext cx="2245462" cy="1015663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p3d extrusionH="177800" contourW="12700" prstMaterial="softEdge">
              <a:extrusionClr>
                <a:schemeClr val="accent1">
                  <a:lumMod val="60000"/>
                  <a:lumOff val="40000"/>
                </a:schemeClr>
              </a:extrusionClr>
              <a:contourClr>
                <a:schemeClr val="accent5">
                  <a:lumMod val="60000"/>
                  <a:lumOff val="40000"/>
                </a:schemeClr>
              </a:contourClr>
            </a:sp3d>
          </a:bodyPr>
          <a:lstStyle/>
          <a:p>
            <a:pPr defTabSz="457200"/>
            <a:r>
              <a:rPr lang="de-DE" sz="6000" dirty="0">
                <a:solidFill>
                  <a:srgbClr val="4F81BD">
                    <a:lumMod val="75000"/>
                  </a:srgbClr>
                </a:solidFill>
              </a:rPr>
              <a:t>MDP</a:t>
            </a:r>
          </a:p>
        </p:txBody>
      </p:sp>
      <p:sp>
        <p:nvSpPr>
          <p:cNvPr id="7" name="Textfeld 6"/>
          <p:cNvSpPr txBox="1"/>
          <p:nvPr/>
        </p:nvSpPr>
        <p:spPr>
          <a:xfrm rot="16200000">
            <a:off x="9014984" y="5202251"/>
            <a:ext cx="287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prstClr val="black"/>
                </a:solidFill>
              </a:rPr>
              <a:t>©</a:t>
            </a:r>
            <a:r>
              <a:rPr lang="de-DE" dirty="0" err="1">
                <a:solidFill>
                  <a:prstClr val="black"/>
                </a:solidFill>
              </a:rPr>
              <a:t>copyright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by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HarvardDental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FD5333CA-CB8B-5544-B827-CEBEF7644E0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 4" descr="Harvard Logo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3143" y="8321"/>
            <a:ext cx="2388767" cy="59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1635174" y="523980"/>
            <a:ext cx="9032826" cy="144166"/>
          </a:xfrm>
          <a:solidFill>
            <a:srgbClr val="FF6600"/>
          </a:solidFill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grpSp>
        <p:nvGrpSpPr>
          <p:cNvPr id="11" name="Gruppierung 22"/>
          <p:cNvGrpSpPr/>
          <p:nvPr/>
        </p:nvGrpSpPr>
        <p:grpSpPr>
          <a:xfrm>
            <a:off x="1665056" y="38203"/>
            <a:ext cx="1439836" cy="438974"/>
            <a:chOff x="5162114" y="2230"/>
            <a:chExt cx="1439836" cy="438974"/>
          </a:xfrm>
          <a:scene3d>
            <a:camera prst="orthographicFront"/>
            <a:lightRig rig="flat" dir="t"/>
          </a:scene3d>
        </p:grpSpPr>
        <p:sp>
          <p:nvSpPr>
            <p:cNvPr id="12" name="Rechteck 11"/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olidFill>
              <a:srgbClr val="CCFFCC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Rechteck 12"/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400" b="1">
                  <a:solidFill>
                    <a:prstClr val="black"/>
                  </a:solidFill>
                </a:rPr>
                <a:t>Adhesives</a:t>
              </a:r>
              <a:endParaRPr lang="de-DE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Textfeld 15"/>
          <p:cNvSpPr txBox="1"/>
          <p:nvPr/>
        </p:nvSpPr>
        <p:spPr>
          <a:xfrm>
            <a:off x="1635174" y="668146"/>
            <a:ext cx="8807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800" b="1">
                <a:solidFill>
                  <a:prstClr val="black"/>
                </a:solidFill>
                <a:latin typeface="Helvetica"/>
                <a:cs typeface="Helvetica"/>
              </a:rPr>
              <a:t>Harvard InterLock One. </a:t>
            </a:r>
            <a:endParaRPr lang="de-DE" sz="28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3153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924" y="398165"/>
            <a:ext cx="3665559" cy="2567888"/>
          </a:xfr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de-DE" sz="2000" b="1" u="sng" dirty="0">
                <a:solidFill>
                  <a:schemeClr val="tx1"/>
                </a:solidFill>
              </a:rPr>
              <a:t>HARVARD InterLock ONE</a:t>
            </a:r>
            <a:endParaRPr lang="en-US" sz="2000" b="1" u="sng" dirty="0">
              <a:solidFill>
                <a:schemeClr val="tx1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tx1"/>
                </a:solidFill>
              </a:rPr>
              <a:t>One of the best bonding agents on the market 			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tx1"/>
                </a:solidFill>
              </a:rPr>
              <a:t>Special </a:t>
            </a:r>
            <a:r>
              <a:rPr lang="en-US" sz="1800" dirty="0" err="1">
                <a:solidFill>
                  <a:schemeClr val="tx1"/>
                </a:solidFill>
              </a:rPr>
              <a:t>Combi</a:t>
            </a:r>
            <a:r>
              <a:rPr lang="en-US" sz="1800" dirty="0">
                <a:solidFill>
                  <a:schemeClr val="tx1"/>
                </a:solidFill>
              </a:rPr>
              <a:t> Kits with </a:t>
            </a:r>
            <a:r>
              <a:rPr lang="en-US" sz="1800" b="1" dirty="0">
                <a:solidFill>
                  <a:schemeClr val="tx1"/>
                </a:solidFill>
              </a:rPr>
              <a:t>PremiumFill+</a:t>
            </a:r>
            <a:r>
              <a:rPr lang="en-US" sz="1800" dirty="0">
                <a:solidFill>
                  <a:schemeClr val="tx1"/>
                </a:solidFill>
              </a:rPr>
              <a:t>  and </a:t>
            </a:r>
            <a:r>
              <a:rPr lang="en-US" sz="1800" b="1" dirty="0">
                <a:solidFill>
                  <a:schemeClr val="tx1"/>
                </a:solidFill>
              </a:rPr>
              <a:t>UltraFill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en-US" sz="1800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With Light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923945" y="5784517"/>
            <a:ext cx="27386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 err="1">
                <a:solidFill>
                  <a:prstClr val="white"/>
                </a:solidFill>
              </a:rPr>
              <a:t>Success</a:t>
            </a:r>
            <a:r>
              <a:rPr lang="de-DE" sz="1350" dirty="0">
                <a:solidFill>
                  <a:prstClr val="white"/>
                </a:solidFill>
              </a:rPr>
              <a:t> </a:t>
            </a:r>
            <a:r>
              <a:rPr lang="de-DE" sz="1350" dirty="0" err="1">
                <a:solidFill>
                  <a:prstClr val="white"/>
                </a:solidFill>
              </a:rPr>
              <a:t>is</a:t>
            </a:r>
            <a:r>
              <a:rPr lang="de-DE" sz="1350" dirty="0">
                <a:solidFill>
                  <a:prstClr val="white"/>
                </a:solidFill>
              </a:rPr>
              <a:t> a 2-bladed golden </a:t>
            </a:r>
            <a:r>
              <a:rPr lang="de-DE" sz="1350" dirty="0" err="1">
                <a:solidFill>
                  <a:prstClr val="white"/>
                </a:solidFill>
              </a:rPr>
              <a:t>sword</a:t>
            </a:r>
            <a:r>
              <a:rPr lang="de-DE" sz="1350" dirty="0">
                <a:solidFill>
                  <a:prstClr val="white"/>
                </a:solidFill>
              </a:rPr>
              <a:t>!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877301" y="4429126"/>
            <a:ext cx="58541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750" i="1" dirty="0">
                <a:solidFill>
                  <a:prstClr val="white"/>
                </a:solidFill>
              </a:rPr>
              <a:t>Mae West</a:t>
            </a:r>
          </a:p>
        </p:txBody>
      </p:sp>
      <p:pic>
        <p:nvPicPr>
          <p:cNvPr id="7" name="Bild 6" descr="Kompule_Einzel_Adhesive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4415" y="3313696"/>
            <a:ext cx="2139418" cy="3146141"/>
          </a:xfrm>
          <a:prstGeom prst="rect">
            <a:avLst/>
          </a:prstGeom>
        </p:spPr>
      </p:pic>
      <p:pic>
        <p:nvPicPr>
          <p:cNvPr id="8" name="Bild 7" descr="Kompule_Einzel_Activator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2757" y="3313230"/>
            <a:ext cx="1829321" cy="318924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085767F4-F719-4768-9ABB-6856B3523232}"/>
              </a:ext>
            </a:extLst>
          </p:cNvPr>
          <p:cNvSpPr/>
          <p:nvPr/>
        </p:nvSpPr>
        <p:spPr>
          <a:xfrm>
            <a:off x="6445557" y="472585"/>
            <a:ext cx="3916521" cy="23391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defTabSz="457200"/>
            <a:r>
              <a:rPr lang="de-DE" b="1" u="sng" dirty="0">
                <a:solidFill>
                  <a:prstClr val="black"/>
                </a:solidFill>
              </a:rPr>
              <a:t>HARVARD InterLock Self-Cure </a:t>
            </a:r>
            <a:r>
              <a:rPr lang="de-DE" b="1" u="sng" dirty="0" err="1">
                <a:solidFill>
                  <a:prstClr val="black"/>
                </a:solidFill>
              </a:rPr>
              <a:t>Activator</a:t>
            </a:r>
            <a:endParaRPr lang="de-DE" b="1" u="sng" dirty="0">
              <a:solidFill>
                <a:prstClr val="black"/>
              </a:solidFill>
            </a:endParaRPr>
          </a:p>
          <a:p>
            <a:pPr marL="285750" indent="-285750" defTabSz="4572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prstClr val="black"/>
                </a:solidFill>
              </a:rPr>
              <a:t>For self-curing cases: 	</a:t>
            </a:r>
          </a:p>
          <a:p>
            <a:pPr marL="285750" indent="-285750" defTabSz="4572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prstClr val="black"/>
                </a:solidFill>
              </a:rPr>
              <a:t>InterLock One + Self Cure Activator </a:t>
            </a:r>
          </a:p>
          <a:p>
            <a:pPr marL="285750" indent="-285750" defTabSz="4572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prstClr val="black"/>
                </a:solidFill>
              </a:rPr>
              <a:t>For all indications</a:t>
            </a:r>
          </a:p>
          <a:p>
            <a:pPr marL="285750" indent="-285750" defTabSz="4572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prstClr val="black"/>
                </a:solidFill>
              </a:rPr>
              <a:t>For </a:t>
            </a:r>
            <a:r>
              <a:rPr lang="en-US">
                <a:solidFill>
                  <a:prstClr val="black"/>
                </a:solidFill>
              </a:rPr>
              <a:t>root post </a:t>
            </a:r>
            <a:r>
              <a:rPr lang="en-US" dirty="0">
                <a:solidFill>
                  <a:prstClr val="black"/>
                </a:solidFill>
              </a:rPr>
              <a:t>cementations</a:t>
            </a:r>
          </a:p>
          <a:p>
            <a:pPr marL="285750" indent="-285750" defTabSz="4572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prstClr val="black"/>
                </a:solidFill>
              </a:rPr>
              <a:t>For metal crown fixation</a:t>
            </a:r>
          </a:p>
          <a:p>
            <a:pPr defTabSz="457200"/>
            <a:endParaRPr lang="en-US" b="1" dirty="0">
              <a:solidFill>
                <a:prstClr val="black"/>
              </a:solidFill>
            </a:endParaRPr>
          </a:p>
          <a:p>
            <a:pPr algn="ctr" defTabSz="457200"/>
            <a:r>
              <a:rPr lang="en-US" sz="2000" b="1" dirty="0">
                <a:solidFill>
                  <a:prstClr val="black"/>
                </a:solidFill>
              </a:rPr>
              <a:t>Without light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="" xmlns:a16="http://schemas.microsoft.com/office/drawing/2014/main" id="{21868DB5-CC16-4397-8F9F-1C97A7263782}"/>
              </a:ext>
            </a:extLst>
          </p:cNvPr>
          <p:cNvSpPr/>
          <p:nvPr/>
        </p:nvSpPr>
        <p:spPr>
          <a:xfrm>
            <a:off x="5983754" y="4452606"/>
            <a:ext cx="6190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&amp;</a:t>
            </a:r>
            <a:endParaRPr lang="en-GB" sz="4800" dirty="0">
              <a:solidFill>
                <a:prstClr val="black"/>
              </a:solidFill>
            </a:endParaRPr>
          </a:p>
        </p:txBody>
      </p:sp>
      <p:grpSp>
        <p:nvGrpSpPr>
          <p:cNvPr id="9" name="Gruppierung 22">
            <a:extLst>
              <a:ext uri="{FF2B5EF4-FFF2-40B4-BE49-F238E27FC236}">
                <a16:creationId xmlns="" xmlns:a16="http://schemas.microsoft.com/office/drawing/2014/main" id="{CEFDA305-D01F-4B91-BFE4-45A4658464B7}"/>
              </a:ext>
            </a:extLst>
          </p:cNvPr>
          <p:cNvGrpSpPr/>
          <p:nvPr/>
        </p:nvGrpSpPr>
        <p:grpSpPr>
          <a:xfrm>
            <a:off x="1665056" y="38203"/>
            <a:ext cx="1439836" cy="438974"/>
            <a:chOff x="5162114" y="2230"/>
            <a:chExt cx="1439836" cy="438974"/>
          </a:xfrm>
          <a:scene3d>
            <a:camera prst="orthographicFront"/>
            <a:lightRig rig="flat" dir="t"/>
          </a:scene3d>
        </p:grpSpPr>
        <p:sp>
          <p:nvSpPr>
            <p:cNvPr id="10" name="Rechteck 9">
              <a:extLst>
                <a:ext uri="{FF2B5EF4-FFF2-40B4-BE49-F238E27FC236}">
                  <a16:creationId xmlns="" xmlns:a16="http://schemas.microsoft.com/office/drawing/2014/main" id="{A07657CD-B747-4452-AAF3-14BAC8145BBD}"/>
                </a:ext>
              </a:extLst>
            </p:cNvPr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olidFill>
              <a:srgbClr val="CCFFCC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Rechteck 11">
              <a:extLst>
                <a:ext uri="{FF2B5EF4-FFF2-40B4-BE49-F238E27FC236}">
                  <a16:creationId xmlns="" xmlns:a16="http://schemas.microsoft.com/office/drawing/2014/main" id="{5933D51F-DADA-4F8D-ACA8-909DA2ED6AE3}"/>
                </a:ext>
              </a:extLst>
            </p:cNvPr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400" b="1">
                  <a:solidFill>
                    <a:prstClr val="black"/>
                  </a:solidFill>
                </a:rPr>
                <a:t>Adhesives</a:t>
              </a:r>
              <a:endParaRPr lang="de-DE" sz="14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76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6857" y="1840091"/>
            <a:ext cx="5934413" cy="435934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67530" y="1118313"/>
            <a:ext cx="793191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4050" dirty="0">
                <a:solidFill>
                  <a:prstClr val="black"/>
                </a:solidFill>
              </a:rPr>
              <a:t>Interlock ONE – The Great Performer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9"/>
          <a:stretch/>
        </p:blipFill>
        <p:spPr>
          <a:xfrm>
            <a:off x="7067552" y="1840089"/>
            <a:ext cx="3600449" cy="4359342"/>
          </a:xfrm>
          <a:prstGeom prst="rect">
            <a:avLst/>
          </a:prstGeom>
        </p:spPr>
      </p:pic>
      <p:grpSp>
        <p:nvGrpSpPr>
          <p:cNvPr id="27" name="Gruppieren 26"/>
          <p:cNvGrpSpPr/>
          <p:nvPr/>
        </p:nvGrpSpPr>
        <p:grpSpPr>
          <a:xfrm>
            <a:off x="1901941" y="2532588"/>
            <a:ext cx="2000928" cy="563905"/>
            <a:chOff x="503921" y="2233782"/>
            <a:chExt cx="2667904" cy="751873"/>
          </a:xfrm>
        </p:grpSpPr>
        <p:sp>
          <p:nvSpPr>
            <p:cNvPr id="3" name="Textfeld 2"/>
            <p:cNvSpPr txBox="1"/>
            <p:nvPr/>
          </p:nvSpPr>
          <p:spPr>
            <a:xfrm>
              <a:off x="503921" y="2233782"/>
              <a:ext cx="1590607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de-DE" sz="900" dirty="0" err="1">
                  <a:solidFill>
                    <a:prstClr val="black"/>
                  </a:solidFill>
                </a:rPr>
                <a:t>interceptor</a:t>
              </a:r>
              <a:r>
                <a:rPr lang="de-DE" sz="900" dirty="0">
                  <a:solidFill>
                    <a:prstClr val="black"/>
                  </a:solidFill>
                </a:rPr>
                <a:t>:</a:t>
              </a:r>
            </a:p>
            <a:p>
              <a:pPr defTabSz="457200"/>
              <a:r>
                <a:rPr lang="de-DE" sz="900" dirty="0">
                  <a:solidFill>
                    <a:prstClr val="black"/>
                  </a:solidFill>
                </a:rPr>
                <a:t>Thread </a:t>
              </a:r>
              <a:r>
                <a:rPr lang="de-DE" sz="900" dirty="0" err="1">
                  <a:solidFill>
                    <a:prstClr val="black"/>
                  </a:solidFill>
                </a:rPr>
                <a:t>remains</a:t>
              </a:r>
              <a:r>
                <a:rPr lang="de-DE" sz="900" dirty="0">
                  <a:solidFill>
                    <a:prstClr val="black"/>
                  </a:solidFill>
                </a:rPr>
                <a:t> clean</a:t>
              </a:r>
            </a:p>
          </p:txBody>
        </p:sp>
        <p:cxnSp>
          <p:nvCxnSpPr>
            <p:cNvPr id="17" name="Gerader Verbinder 16"/>
            <p:cNvCxnSpPr>
              <a:stCxn id="3" idx="3"/>
            </p:cNvCxnSpPr>
            <p:nvPr/>
          </p:nvCxnSpPr>
          <p:spPr>
            <a:xfrm flipV="1">
              <a:off x="2094528" y="2464617"/>
              <a:ext cx="667723" cy="153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>
            <a:xfrm>
              <a:off x="2762250" y="2464614"/>
              <a:ext cx="409575" cy="5210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ieren 30"/>
          <p:cNvGrpSpPr/>
          <p:nvPr/>
        </p:nvGrpSpPr>
        <p:grpSpPr>
          <a:xfrm>
            <a:off x="5752825" y="4207670"/>
            <a:ext cx="2691206" cy="1358964"/>
            <a:chOff x="5638434" y="4467224"/>
            <a:chExt cx="3588274" cy="1811952"/>
          </a:xfrm>
        </p:grpSpPr>
        <p:sp>
          <p:nvSpPr>
            <p:cNvPr id="28" name="Textfeld 27"/>
            <p:cNvSpPr txBox="1"/>
            <p:nvPr/>
          </p:nvSpPr>
          <p:spPr>
            <a:xfrm>
              <a:off x="5954018" y="5971400"/>
              <a:ext cx="327269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de-DE" sz="900" dirty="0" err="1">
                  <a:solidFill>
                    <a:prstClr val="black"/>
                  </a:solidFill>
                </a:rPr>
                <a:t>Bonding</a:t>
              </a:r>
              <a:r>
                <a:rPr lang="de-DE" sz="900" dirty="0">
                  <a:solidFill>
                    <a:prstClr val="black"/>
                  </a:solidFill>
                </a:rPr>
                <a:t> </a:t>
              </a:r>
              <a:r>
                <a:rPr lang="de-DE" sz="900" dirty="0" err="1">
                  <a:solidFill>
                    <a:prstClr val="black"/>
                  </a:solidFill>
                </a:rPr>
                <a:t>cures</a:t>
              </a:r>
              <a:r>
                <a:rPr lang="de-DE" sz="900" dirty="0">
                  <a:solidFill>
                    <a:prstClr val="black"/>
                  </a:solidFill>
                </a:rPr>
                <a:t> </a:t>
              </a:r>
              <a:r>
                <a:rPr lang="de-DE" sz="900" dirty="0" err="1">
                  <a:solidFill>
                    <a:prstClr val="black"/>
                  </a:solidFill>
                </a:rPr>
                <a:t>completely</a:t>
              </a:r>
              <a:r>
                <a:rPr lang="de-DE" sz="900" dirty="0">
                  <a:solidFill>
                    <a:prstClr val="black"/>
                  </a:solidFill>
                </a:rPr>
                <a:t> </a:t>
              </a:r>
              <a:r>
                <a:rPr lang="de-DE" sz="900" dirty="0" err="1">
                  <a:solidFill>
                    <a:prstClr val="black"/>
                  </a:solidFill>
                </a:rPr>
                <a:t>during</a:t>
              </a:r>
              <a:r>
                <a:rPr lang="de-DE" sz="900" dirty="0">
                  <a:solidFill>
                    <a:prstClr val="black"/>
                  </a:solidFill>
                </a:rPr>
                <a:t> </a:t>
              </a:r>
              <a:r>
                <a:rPr lang="de-DE" sz="900" dirty="0" err="1">
                  <a:solidFill>
                    <a:prstClr val="black"/>
                  </a:solidFill>
                </a:rPr>
                <a:t>demonstration</a:t>
              </a:r>
              <a:endParaRPr lang="de-DE" sz="900" dirty="0">
                <a:solidFill>
                  <a:prstClr val="black"/>
                </a:solidFill>
              </a:endParaRPr>
            </a:p>
          </p:txBody>
        </p:sp>
        <p:cxnSp>
          <p:nvCxnSpPr>
            <p:cNvPr id="30" name="Gewinkelte Verbindung 29"/>
            <p:cNvCxnSpPr/>
            <p:nvPr/>
          </p:nvCxnSpPr>
          <p:spPr>
            <a:xfrm rot="16200000" flipH="1">
              <a:off x="4918234" y="5187424"/>
              <a:ext cx="1781175" cy="340775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ieren 34"/>
          <p:cNvGrpSpPr/>
          <p:nvPr/>
        </p:nvGrpSpPr>
        <p:grpSpPr>
          <a:xfrm>
            <a:off x="5752825" y="2072642"/>
            <a:ext cx="2437982" cy="256165"/>
            <a:chOff x="5954019" y="1620524"/>
            <a:chExt cx="2957671" cy="880333"/>
          </a:xfrm>
        </p:grpSpPr>
        <p:sp>
          <p:nvSpPr>
            <p:cNvPr id="32" name="Textfeld 31"/>
            <p:cNvSpPr txBox="1"/>
            <p:nvPr/>
          </p:nvSpPr>
          <p:spPr>
            <a:xfrm>
              <a:off x="6606826" y="1620524"/>
              <a:ext cx="2304864" cy="793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de-DE" sz="900" dirty="0">
                  <a:solidFill>
                    <a:prstClr val="black"/>
                  </a:solidFill>
                </a:rPr>
                <a:t>modern </a:t>
              </a:r>
              <a:r>
                <a:rPr lang="de-DE" sz="900" dirty="0" err="1">
                  <a:solidFill>
                    <a:prstClr val="black"/>
                  </a:solidFill>
                </a:rPr>
                <a:t>snap</a:t>
              </a:r>
              <a:r>
                <a:rPr lang="de-DE" sz="900" dirty="0">
                  <a:solidFill>
                    <a:prstClr val="black"/>
                  </a:solidFill>
                </a:rPr>
                <a:t>-off </a:t>
              </a:r>
              <a:r>
                <a:rPr lang="de-DE" sz="900" dirty="0" err="1">
                  <a:solidFill>
                    <a:prstClr val="black"/>
                  </a:solidFill>
                </a:rPr>
                <a:t>ampoules</a:t>
              </a:r>
              <a:r>
                <a:rPr lang="de-DE" sz="900" dirty="0">
                  <a:solidFill>
                    <a:prstClr val="black"/>
                  </a:solidFill>
                </a:rPr>
                <a:t> </a:t>
              </a:r>
              <a:r>
                <a:rPr lang="de-DE" sz="900" dirty="0" err="1">
                  <a:solidFill>
                    <a:prstClr val="black"/>
                  </a:solidFill>
                </a:rPr>
                <a:t>available</a:t>
              </a:r>
              <a:endParaRPr lang="de-DE" sz="900" dirty="0">
                <a:solidFill>
                  <a:prstClr val="black"/>
                </a:solidFill>
              </a:endParaRPr>
            </a:p>
          </p:txBody>
        </p:sp>
        <p:cxnSp>
          <p:nvCxnSpPr>
            <p:cNvPr id="34" name="Gewinkelte Verbindung 33"/>
            <p:cNvCxnSpPr>
              <a:endCxn id="32" idx="1"/>
            </p:cNvCxnSpPr>
            <p:nvPr/>
          </p:nvCxnSpPr>
          <p:spPr>
            <a:xfrm flipV="1">
              <a:off x="5954019" y="2017161"/>
              <a:ext cx="652807" cy="483696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feld 28"/>
          <p:cNvSpPr txBox="1"/>
          <p:nvPr/>
        </p:nvSpPr>
        <p:spPr>
          <a:xfrm rot="16200000">
            <a:off x="9014984" y="5202251"/>
            <a:ext cx="287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prstClr val="black"/>
                </a:solidFill>
              </a:rPr>
              <a:t>©</a:t>
            </a:r>
            <a:r>
              <a:rPr lang="de-DE" dirty="0" err="1">
                <a:solidFill>
                  <a:prstClr val="black"/>
                </a:solidFill>
              </a:rPr>
              <a:t>copyright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by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HarvardDental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FD5333CA-CB8B-5544-B827-CEBEF7644E0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6" name="Bild 4" descr="Harvard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3143" y="8321"/>
            <a:ext cx="2388767" cy="59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itel 1"/>
          <p:cNvSpPr>
            <a:spLocks noGrp="1"/>
          </p:cNvSpPr>
          <p:nvPr>
            <p:ph type="ctrTitle"/>
          </p:nvPr>
        </p:nvSpPr>
        <p:spPr>
          <a:xfrm>
            <a:off x="1635174" y="523980"/>
            <a:ext cx="9032826" cy="144166"/>
          </a:xfrm>
          <a:solidFill>
            <a:srgbClr val="FF6600"/>
          </a:solidFill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grpSp>
        <p:nvGrpSpPr>
          <p:cNvPr id="38" name="Gruppierung 22"/>
          <p:cNvGrpSpPr/>
          <p:nvPr/>
        </p:nvGrpSpPr>
        <p:grpSpPr>
          <a:xfrm>
            <a:off x="1665056" y="38203"/>
            <a:ext cx="1439836" cy="438974"/>
            <a:chOff x="5162114" y="2230"/>
            <a:chExt cx="1439836" cy="438974"/>
          </a:xfrm>
          <a:scene3d>
            <a:camera prst="orthographicFront"/>
            <a:lightRig rig="flat" dir="t"/>
          </a:scene3d>
        </p:grpSpPr>
        <p:sp>
          <p:nvSpPr>
            <p:cNvPr id="39" name="Rechteck 38"/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olidFill>
              <a:srgbClr val="CCFFCC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0" name="Rechteck 39"/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400" b="1">
                  <a:solidFill>
                    <a:prstClr val="black"/>
                  </a:solidFill>
                </a:rPr>
                <a:t>Adhesives</a:t>
              </a:r>
              <a:endParaRPr lang="de-DE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41" name="Textfeld 40"/>
          <p:cNvSpPr txBox="1"/>
          <p:nvPr/>
        </p:nvSpPr>
        <p:spPr>
          <a:xfrm>
            <a:off x="1696078" y="668784"/>
            <a:ext cx="8807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800" b="1">
                <a:solidFill>
                  <a:prstClr val="black"/>
                </a:solidFill>
                <a:latin typeface="Helvetica"/>
                <a:cs typeface="Helvetica"/>
              </a:rPr>
              <a:t>Harvard UltraFill. </a:t>
            </a:r>
            <a:endParaRPr lang="de-DE" sz="28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42" name="TextBox 22"/>
          <p:cNvSpPr txBox="1"/>
          <p:nvPr/>
        </p:nvSpPr>
        <p:spPr>
          <a:xfrm>
            <a:off x="1189699" y="1718338"/>
            <a:ext cx="8712968" cy="53091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ctr" defTabSz="457200"/>
            <a:endParaRPr lang="en-US" sz="3000" b="1" dirty="0">
              <a:solidFill>
                <a:srgbClr val="70707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="" xmlns:a16="http://schemas.microsoft.com/office/drawing/2014/main" id="{9E7F3041-975F-4495-BCB6-A0ECE50DC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270" y="2351890"/>
            <a:ext cx="1277109" cy="150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9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696078" y="728337"/>
            <a:ext cx="5980814" cy="693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4" name="Titel 5"/>
          <p:cNvSpPr txBox="1">
            <a:spLocks/>
          </p:cNvSpPr>
          <p:nvPr/>
        </p:nvSpPr>
        <p:spPr>
          <a:xfrm>
            <a:off x="1665056" y="970181"/>
            <a:ext cx="7886700" cy="52835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700" dirty="0" err="1">
                <a:solidFill>
                  <a:prstClr val="black"/>
                </a:solidFill>
              </a:rPr>
              <a:t>Benefits</a:t>
            </a:r>
            <a:r>
              <a:rPr lang="de-DE" sz="2700" dirty="0">
                <a:solidFill>
                  <a:prstClr val="black"/>
                </a:solidFill>
              </a:rPr>
              <a:t> </a:t>
            </a:r>
            <a:r>
              <a:rPr lang="de-DE" sz="2700" dirty="0" err="1">
                <a:solidFill>
                  <a:prstClr val="black"/>
                </a:solidFill>
              </a:rPr>
              <a:t>of</a:t>
            </a:r>
            <a:r>
              <a:rPr lang="de-DE" sz="2700" dirty="0">
                <a:solidFill>
                  <a:prstClr val="black"/>
                </a:solidFill>
              </a:rPr>
              <a:t> Universal </a:t>
            </a:r>
            <a:r>
              <a:rPr lang="de-DE" sz="2700" dirty="0" err="1">
                <a:solidFill>
                  <a:prstClr val="black"/>
                </a:solidFill>
              </a:rPr>
              <a:t>Bonding</a:t>
            </a:r>
            <a:r>
              <a:rPr lang="de-DE" sz="2700" dirty="0">
                <a:solidFill>
                  <a:prstClr val="black"/>
                </a:solidFill>
              </a:rPr>
              <a:t> </a:t>
            </a:r>
            <a:r>
              <a:rPr lang="de-DE" sz="2700" dirty="0" err="1">
                <a:solidFill>
                  <a:prstClr val="black"/>
                </a:solidFill>
              </a:rPr>
              <a:t>Agents</a:t>
            </a:r>
            <a:endParaRPr lang="de-DE" sz="2700" dirty="0">
              <a:solidFill>
                <a:prstClr val="black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774369" y="1753099"/>
            <a:ext cx="5604355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457200">
              <a:lnSpc>
                <a:spcPct val="200000"/>
              </a:lnSpc>
            </a:pPr>
            <a:r>
              <a:rPr lang="de-DE" sz="1600" dirty="0">
                <a:solidFill>
                  <a:prstClr val="black"/>
                </a:solidFill>
              </a:rPr>
              <a:t>Universal </a:t>
            </a:r>
            <a:r>
              <a:rPr lang="de-DE" sz="1600" dirty="0" err="1">
                <a:solidFill>
                  <a:prstClr val="black"/>
                </a:solidFill>
              </a:rPr>
              <a:t>Bonding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Agents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work</a:t>
            </a:r>
            <a:r>
              <a:rPr lang="de-DE" sz="1600" dirty="0">
                <a:solidFill>
                  <a:prstClr val="black"/>
                </a:solidFill>
              </a:rPr>
              <a:t> in </a:t>
            </a:r>
            <a:r>
              <a:rPr lang="de-DE" sz="1600" dirty="0" err="1">
                <a:solidFill>
                  <a:prstClr val="black"/>
                </a:solidFill>
              </a:rPr>
              <a:t>every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case</a:t>
            </a:r>
            <a:r>
              <a:rPr lang="de-DE" sz="1600" dirty="0">
                <a:solidFill>
                  <a:prstClr val="black"/>
                </a:solidFill>
              </a:rPr>
              <a:t>:</a:t>
            </a:r>
          </a:p>
          <a:p>
            <a:pPr marL="214313" indent="-214313" defTabSz="457200">
              <a:lnSpc>
                <a:spcPct val="200000"/>
              </a:lnSpc>
              <a:buFontTx/>
              <a:buChar char="-"/>
            </a:pPr>
            <a:r>
              <a:rPr lang="de-DE" sz="1600">
                <a:solidFill>
                  <a:prstClr val="black"/>
                </a:solidFill>
              </a:rPr>
              <a:t>On un-etched </a:t>
            </a:r>
            <a:r>
              <a:rPr lang="de-DE" sz="1600" dirty="0" err="1">
                <a:solidFill>
                  <a:prstClr val="black"/>
                </a:solidFill>
              </a:rPr>
              <a:t>dentin</a:t>
            </a:r>
            <a:endParaRPr lang="de-DE" sz="1600" dirty="0">
              <a:solidFill>
                <a:prstClr val="black"/>
              </a:solidFill>
            </a:endParaRPr>
          </a:p>
          <a:p>
            <a:pPr marL="214313" indent="-214313" defTabSz="457200">
              <a:lnSpc>
                <a:spcPct val="200000"/>
              </a:lnSpc>
              <a:buFontTx/>
              <a:buChar char="-"/>
            </a:pPr>
            <a:r>
              <a:rPr lang="de-DE" sz="1600" dirty="0">
                <a:solidFill>
                  <a:prstClr val="black"/>
                </a:solidFill>
              </a:rPr>
              <a:t>On </a:t>
            </a:r>
            <a:r>
              <a:rPr lang="de-DE" sz="1600" dirty="0" err="1">
                <a:solidFill>
                  <a:prstClr val="black"/>
                </a:solidFill>
              </a:rPr>
              <a:t>pre-etched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dentin</a:t>
            </a:r>
            <a:endParaRPr lang="de-DE" sz="1600" dirty="0">
              <a:solidFill>
                <a:prstClr val="black"/>
              </a:solidFill>
            </a:endParaRPr>
          </a:p>
          <a:p>
            <a:pPr marL="214313" indent="-214313" defTabSz="457200">
              <a:lnSpc>
                <a:spcPct val="200000"/>
              </a:lnSpc>
              <a:buFontTx/>
              <a:buChar char="-"/>
            </a:pPr>
            <a:r>
              <a:rPr lang="de-DE" sz="1600">
                <a:solidFill>
                  <a:prstClr val="black"/>
                </a:solidFill>
              </a:rPr>
              <a:t>On un-etched </a:t>
            </a:r>
            <a:r>
              <a:rPr lang="de-DE" sz="1600" dirty="0" err="1">
                <a:solidFill>
                  <a:prstClr val="black"/>
                </a:solidFill>
              </a:rPr>
              <a:t>enamel</a:t>
            </a:r>
            <a:endParaRPr lang="de-DE" sz="1600" dirty="0">
              <a:solidFill>
                <a:prstClr val="black"/>
              </a:solidFill>
            </a:endParaRPr>
          </a:p>
          <a:p>
            <a:pPr marL="214313" indent="-214313" defTabSz="457200">
              <a:lnSpc>
                <a:spcPct val="200000"/>
              </a:lnSpc>
              <a:buFontTx/>
              <a:buChar char="-"/>
            </a:pPr>
            <a:r>
              <a:rPr lang="de-DE" sz="1600" dirty="0">
                <a:solidFill>
                  <a:prstClr val="black"/>
                </a:solidFill>
              </a:rPr>
              <a:t>On </a:t>
            </a:r>
            <a:r>
              <a:rPr lang="de-DE" sz="1600" dirty="0" err="1">
                <a:solidFill>
                  <a:prstClr val="black"/>
                </a:solidFill>
              </a:rPr>
              <a:t>pre-etched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enamel</a:t>
            </a:r>
            <a:endParaRPr lang="de-DE" sz="1600" dirty="0">
              <a:solidFill>
                <a:prstClr val="black"/>
              </a:solidFill>
            </a:endParaRPr>
          </a:p>
          <a:p>
            <a:pPr marL="214313" indent="-214313" defTabSz="457200">
              <a:lnSpc>
                <a:spcPct val="200000"/>
              </a:lnSpc>
              <a:buFontTx/>
              <a:buChar char="-"/>
            </a:pPr>
            <a:r>
              <a:rPr lang="de-DE" sz="1600" dirty="0">
                <a:solidFill>
                  <a:prstClr val="black"/>
                </a:solidFill>
              </a:rPr>
              <a:t>On dry </a:t>
            </a:r>
            <a:r>
              <a:rPr lang="de-DE" sz="1600" dirty="0" err="1">
                <a:solidFill>
                  <a:prstClr val="black"/>
                </a:solidFill>
              </a:rPr>
              <a:t>surfaces</a:t>
            </a:r>
            <a:endParaRPr lang="de-DE" sz="1600" dirty="0">
              <a:solidFill>
                <a:prstClr val="black"/>
              </a:solidFill>
            </a:endParaRPr>
          </a:p>
          <a:p>
            <a:pPr marL="214313" indent="-214313" defTabSz="457200">
              <a:lnSpc>
                <a:spcPct val="200000"/>
              </a:lnSpc>
              <a:buFontTx/>
              <a:buChar char="-"/>
            </a:pPr>
            <a:r>
              <a:rPr lang="de-DE" sz="1600" dirty="0">
                <a:solidFill>
                  <a:prstClr val="black"/>
                </a:solidFill>
              </a:rPr>
              <a:t>On </a:t>
            </a:r>
            <a:r>
              <a:rPr lang="de-DE" sz="1600" dirty="0" err="1">
                <a:solidFill>
                  <a:prstClr val="black"/>
                </a:solidFill>
              </a:rPr>
              <a:t>wet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surfaces</a:t>
            </a:r>
            <a:endParaRPr lang="de-DE" sz="1600" dirty="0">
              <a:solidFill>
                <a:prstClr val="black"/>
              </a:solidFill>
            </a:endParaRPr>
          </a:p>
          <a:p>
            <a:pPr marL="214313" indent="-214313" defTabSz="457200">
              <a:lnSpc>
                <a:spcPct val="200000"/>
              </a:lnSpc>
              <a:buFontTx/>
              <a:buChar char="-"/>
            </a:pPr>
            <a:r>
              <a:rPr lang="de-DE" sz="1600" dirty="0" err="1">
                <a:solidFill>
                  <a:prstClr val="black"/>
                </a:solidFill>
              </a:rPr>
              <a:t>Together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with</a:t>
            </a:r>
            <a:r>
              <a:rPr lang="de-DE" sz="1600" dirty="0">
                <a:solidFill>
                  <a:prstClr val="black"/>
                </a:solidFill>
              </a:rPr>
              <a:t> dual </a:t>
            </a:r>
            <a:r>
              <a:rPr lang="de-DE" sz="1600" dirty="0" err="1">
                <a:solidFill>
                  <a:prstClr val="black"/>
                </a:solidFill>
              </a:rPr>
              <a:t>curing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restoratives</a:t>
            </a:r>
            <a:endParaRPr lang="de-DE" sz="1600" dirty="0">
              <a:solidFill>
                <a:prstClr val="black"/>
              </a:solidFill>
            </a:endParaRPr>
          </a:p>
          <a:p>
            <a:pPr marL="214313" indent="-214313" defTabSz="457200">
              <a:lnSpc>
                <a:spcPct val="200000"/>
              </a:lnSpc>
              <a:buFontTx/>
              <a:buChar char="-"/>
            </a:pPr>
            <a:r>
              <a:rPr lang="de-DE" sz="1600" dirty="0" err="1">
                <a:solidFill>
                  <a:prstClr val="black"/>
                </a:solidFill>
              </a:rPr>
              <a:t>Together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with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self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curing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restoratives</a:t>
            </a:r>
            <a:r>
              <a:rPr lang="de-DE" sz="1600" dirty="0">
                <a:solidFill>
                  <a:prstClr val="black"/>
                </a:solidFill>
              </a:rPr>
              <a:t> (</a:t>
            </a:r>
            <a:r>
              <a:rPr lang="de-DE" sz="1600" dirty="0" err="1">
                <a:solidFill>
                  <a:prstClr val="black"/>
                </a:solidFill>
              </a:rPr>
              <a:t>mixed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with</a:t>
            </a:r>
            <a:r>
              <a:rPr lang="de-DE" sz="1600" dirty="0">
                <a:solidFill>
                  <a:prstClr val="black"/>
                </a:solidFill>
              </a:rPr>
              <a:t> an </a:t>
            </a:r>
            <a:r>
              <a:rPr lang="de-DE" sz="1600" dirty="0" err="1">
                <a:solidFill>
                  <a:prstClr val="black"/>
                </a:solidFill>
              </a:rPr>
              <a:t>activator</a:t>
            </a:r>
            <a:r>
              <a:rPr lang="de-DE" sz="16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941361" y="20204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de-DE" sz="1350" dirty="0">
              <a:solidFill>
                <a:prstClr val="black"/>
              </a:solidFill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7420954" y="4296212"/>
            <a:ext cx="2696398" cy="1651641"/>
            <a:chOff x="6364937" y="2886640"/>
            <a:chExt cx="5369858" cy="3618151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4937" y="2886640"/>
              <a:ext cx="5369858" cy="3618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Ellipse 7"/>
            <p:cNvSpPr/>
            <p:nvPr/>
          </p:nvSpPr>
          <p:spPr>
            <a:xfrm>
              <a:off x="6902824" y="3069436"/>
              <a:ext cx="1506070" cy="1497106"/>
            </a:xfrm>
            <a:prstGeom prst="ellipse">
              <a:avLst/>
            </a:prstGeom>
            <a:solidFill>
              <a:srgbClr val="FBE5D6">
                <a:alpha val="45098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de-DE" sz="1350">
                <a:solidFill>
                  <a:prstClr val="white"/>
                </a:solidFill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9958193" y="4310077"/>
              <a:ext cx="1506070" cy="663390"/>
            </a:xfrm>
            <a:prstGeom prst="ellipse">
              <a:avLst/>
            </a:prstGeom>
            <a:solidFill>
              <a:srgbClr val="FBE5D6">
                <a:alpha val="45098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de-DE" sz="1350">
                <a:solidFill>
                  <a:prstClr val="white"/>
                </a:solidFill>
              </a:endParaRPr>
            </a:p>
          </p:txBody>
        </p:sp>
      </p:grp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0230" y="742270"/>
            <a:ext cx="2005933" cy="360296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 rot="16200000">
            <a:off x="9014984" y="5202251"/>
            <a:ext cx="287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prstClr val="black"/>
                </a:solidFill>
              </a:rPr>
              <a:t>©</a:t>
            </a:r>
            <a:r>
              <a:rPr lang="de-DE" dirty="0" err="1">
                <a:solidFill>
                  <a:prstClr val="black"/>
                </a:solidFill>
              </a:rPr>
              <a:t>copyright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by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HarvardDental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FD5333CA-CB8B-5544-B827-CEBEF7644E0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Bild 4" descr="Harvard Log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3143" y="8321"/>
            <a:ext cx="2388767" cy="59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1635174" y="523980"/>
            <a:ext cx="9032826" cy="144166"/>
          </a:xfrm>
          <a:solidFill>
            <a:srgbClr val="FF6600"/>
          </a:solidFill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grpSp>
        <p:nvGrpSpPr>
          <p:cNvPr id="16" name="Gruppierung 22"/>
          <p:cNvGrpSpPr/>
          <p:nvPr/>
        </p:nvGrpSpPr>
        <p:grpSpPr>
          <a:xfrm>
            <a:off x="1665056" y="38203"/>
            <a:ext cx="1439836" cy="438974"/>
            <a:chOff x="5162114" y="2230"/>
            <a:chExt cx="1439836" cy="438974"/>
          </a:xfrm>
          <a:scene3d>
            <a:camera prst="orthographicFront"/>
            <a:lightRig rig="flat" dir="t"/>
          </a:scene3d>
        </p:grpSpPr>
        <p:sp>
          <p:nvSpPr>
            <p:cNvPr id="17" name="Rechteck 16"/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olidFill>
              <a:srgbClr val="CCFFCC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8" name="Rechteck 17"/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400" b="1">
                  <a:solidFill>
                    <a:prstClr val="black"/>
                  </a:solidFill>
                </a:rPr>
                <a:t>Adhesives</a:t>
              </a:r>
              <a:endParaRPr lang="de-DE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1696078" y="668784"/>
            <a:ext cx="8807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800" b="1">
                <a:solidFill>
                  <a:prstClr val="black"/>
                </a:solidFill>
                <a:latin typeface="Helvetica"/>
                <a:cs typeface="Helvetica"/>
              </a:rPr>
              <a:t>Harvard InterLock ONE. </a:t>
            </a:r>
            <a:endParaRPr lang="de-DE" sz="28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7484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696078" y="728337"/>
            <a:ext cx="5980814" cy="693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4" name="Titel 5"/>
          <p:cNvSpPr txBox="1">
            <a:spLocks/>
          </p:cNvSpPr>
          <p:nvPr/>
        </p:nvSpPr>
        <p:spPr>
          <a:xfrm>
            <a:off x="1665056" y="970181"/>
            <a:ext cx="7886700" cy="52835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700" dirty="0" err="1">
                <a:solidFill>
                  <a:prstClr val="black"/>
                </a:solidFill>
              </a:rPr>
              <a:t>Benefits</a:t>
            </a:r>
            <a:r>
              <a:rPr lang="de-DE" sz="2700" dirty="0">
                <a:solidFill>
                  <a:prstClr val="black"/>
                </a:solidFill>
              </a:rPr>
              <a:t> </a:t>
            </a:r>
            <a:r>
              <a:rPr lang="de-DE" sz="2700" dirty="0" err="1">
                <a:solidFill>
                  <a:prstClr val="black"/>
                </a:solidFill>
              </a:rPr>
              <a:t>of</a:t>
            </a:r>
            <a:r>
              <a:rPr lang="de-DE" sz="2700" dirty="0">
                <a:solidFill>
                  <a:prstClr val="black"/>
                </a:solidFill>
              </a:rPr>
              <a:t> Universal </a:t>
            </a:r>
            <a:r>
              <a:rPr lang="de-DE" sz="2700" dirty="0" err="1">
                <a:solidFill>
                  <a:prstClr val="black"/>
                </a:solidFill>
              </a:rPr>
              <a:t>Bonding</a:t>
            </a:r>
            <a:r>
              <a:rPr lang="de-DE" sz="2700" dirty="0">
                <a:solidFill>
                  <a:prstClr val="black"/>
                </a:solidFill>
              </a:rPr>
              <a:t> </a:t>
            </a:r>
            <a:r>
              <a:rPr lang="de-DE" sz="2700" dirty="0" err="1">
                <a:solidFill>
                  <a:prstClr val="black"/>
                </a:solidFill>
              </a:rPr>
              <a:t>Agents</a:t>
            </a:r>
            <a:endParaRPr lang="de-DE" sz="2700" dirty="0">
              <a:solidFill>
                <a:prstClr val="black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786956" y="1637181"/>
            <a:ext cx="5889936" cy="42473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14313" indent="-214313" defTabSz="457200">
              <a:lnSpc>
                <a:spcPct val="150000"/>
              </a:lnSpc>
              <a:buSzPct val="140000"/>
              <a:buBlip>
                <a:blip r:embed="rId2"/>
              </a:buBlip>
            </a:pPr>
            <a:r>
              <a:rPr lang="de-DE" dirty="0" err="1">
                <a:solidFill>
                  <a:prstClr val="black"/>
                </a:solidFill>
              </a:rPr>
              <a:t>Only</a:t>
            </a:r>
            <a:r>
              <a:rPr lang="de-DE" dirty="0">
                <a:solidFill>
                  <a:prstClr val="black"/>
                </a:solidFill>
              </a:rPr>
              <a:t> 1 </a:t>
            </a:r>
            <a:r>
              <a:rPr lang="de-DE" dirty="0" err="1">
                <a:solidFill>
                  <a:prstClr val="black"/>
                </a:solidFill>
              </a:rPr>
              <a:t>bonding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agent</a:t>
            </a:r>
            <a:r>
              <a:rPr lang="de-DE" dirty="0">
                <a:solidFill>
                  <a:prstClr val="black"/>
                </a:solidFill>
              </a:rPr>
              <a:t> at </a:t>
            </a:r>
            <a:r>
              <a:rPr lang="de-DE" dirty="0" err="1">
                <a:solidFill>
                  <a:prstClr val="black"/>
                </a:solidFill>
              </a:rPr>
              <a:t>the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chair</a:t>
            </a:r>
            <a:r>
              <a:rPr lang="de-DE" dirty="0">
                <a:solidFill>
                  <a:prstClr val="black"/>
                </a:solidFill>
              </a:rPr>
              <a:t> for all „light </a:t>
            </a:r>
            <a:r>
              <a:rPr lang="de-DE" dirty="0" err="1">
                <a:solidFill>
                  <a:prstClr val="black"/>
                </a:solidFill>
              </a:rPr>
              <a:t>curing</a:t>
            </a:r>
            <a:r>
              <a:rPr lang="de-DE" dirty="0">
                <a:solidFill>
                  <a:prstClr val="black"/>
                </a:solidFill>
              </a:rPr>
              <a:t>“ </a:t>
            </a:r>
            <a:r>
              <a:rPr lang="de-DE" dirty="0" err="1">
                <a:solidFill>
                  <a:prstClr val="black"/>
                </a:solidFill>
              </a:rPr>
              <a:t>indications</a:t>
            </a:r>
            <a:endParaRPr lang="de-DE" dirty="0">
              <a:solidFill>
                <a:prstClr val="black"/>
              </a:solidFill>
            </a:endParaRPr>
          </a:p>
          <a:p>
            <a:pPr marL="557213" lvl="1" indent="-214313" defTabSz="45720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prstClr val="black"/>
                </a:solidFill>
              </a:rPr>
              <a:t>Direct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composites</a:t>
            </a:r>
            <a:endParaRPr lang="de-DE" dirty="0">
              <a:solidFill>
                <a:prstClr val="black"/>
              </a:solidFill>
            </a:endParaRPr>
          </a:p>
          <a:p>
            <a:pPr marL="557213" lvl="1" indent="-214313" defTabSz="45720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prstClr val="black"/>
                </a:solidFill>
              </a:rPr>
              <a:t>Veneer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cementation</a:t>
            </a:r>
            <a:endParaRPr lang="de-DE" dirty="0">
              <a:solidFill>
                <a:prstClr val="black"/>
              </a:solidFill>
            </a:endParaRPr>
          </a:p>
          <a:p>
            <a:pPr marL="557213" lvl="1" indent="-214313" defTabSz="45720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de-DE" dirty="0">
                <a:solidFill>
                  <a:prstClr val="black"/>
                </a:solidFill>
              </a:rPr>
              <a:t>Inlay/</a:t>
            </a:r>
            <a:r>
              <a:rPr lang="de-DE" dirty="0" err="1">
                <a:solidFill>
                  <a:prstClr val="black"/>
                </a:solidFill>
              </a:rPr>
              <a:t>Onlay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cementation</a:t>
            </a:r>
            <a:endParaRPr lang="de-DE" dirty="0">
              <a:solidFill>
                <a:prstClr val="black"/>
              </a:solidFill>
            </a:endParaRPr>
          </a:p>
          <a:p>
            <a:pPr marL="557213" lvl="1" indent="-214313" defTabSz="45720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prstClr val="black"/>
                </a:solidFill>
              </a:rPr>
              <a:t>Adhesive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porcelain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crown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cementation</a:t>
            </a:r>
            <a:endParaRPr lang="de-DE" dirty="0">
              <a:solidFill>
                <a:prstClr val="black"/>
              </a:solidFill>
            </a:endParaRPr>
          </a:p>
          <a:p>
            <a:pPr marL="557213" lvl="1" indent="-214313" defTabSz="45720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de-DE" dirty="0">
                <a:solidFill>
                  <a:prstClr val="black"/>
                </a:solidFill>
              </a:rPr>
              <a:t>Core </a:t>
            </a:r>
            <a:r>
              <a:rPr lang="de-DE" err="1">
                <a:solidFill>
                  <a:prstClr val="black"/>
                </a:solidFill>
              </a:rPr>
              <a:t>Build-up</a:t>
            </a:r>
            <a:r>
              <a:rPr lang="de-DE">
                <a:solidFill>
                  <a:prstClr val="black"/>
                </a:solidFill>
              </a:rPr>
              <a:t> procedures</a:t>
            </a:r>
            <a:endParaRPr lang="de-DE" dirty="0">
              <a:solidFill>
                <a:prstClr val="black"/>
              </a:solidFill>
            </a:endParaRPr>
          </a:p>
          <a:p>
            <a:pPr marL="900113" lvl="2" indent="-214313" defTabSz="457200">
              <a:lnSpc>
                <a:spcPct val="150000"/>
              </a:lnSpc>
              <a:buSzPct val="140000"/>
              <a:buBlip>
                <a:blip r:embed="rId2"/>
              </a:buBlip>
            </a:pPr>
            <a:r>
              <a:rPr lang="de-DE" dirty="0" err="1">
                <a:solidFill>
                  <a:prstClr val="black"/>
                </a:solidFill>
              </a:rPr>
              <a:t>With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self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cure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err="1">
                <a:solidFill>
                  <a:prstClr val="black"/>
                </a:solidFill>
              </a:rPr>
              <a:t>activator</a:t>
            </a:r>
            <a:r>
              <a:rPr lang="de-DE">
                <a:solidFill>
                  <a:prstClr val="black"/>
                </a:solidFill>
              </a:rPr>
              <a:t> it becomes self cure, for:</a:t>
            </a:r>
            <a:endParaRPr lang="de-DE" dirty="0">
              <a:solidFill>
                <a:prstClr val="black"/>
              </a:solidFill>
            </a:endParaRPr>
          </a:p>
          <a:p>
            <a:pPr marL="1314450" lvl="3" indent="-285750" defTabSz="457200">
              <a:lnSpc>
                <a:spcPct val="150000"/>
              </a:lnSpc>
              <a:buSzPct val="140000"/>
              <a:buFont typeface="Wingdings" panose="05000000000000000000" pitchFamily="2" charset="2"/>
              <a:buChar char="q"/>
            </a:pPr>
            <a:r>
              <a:rPr lang="de-DE" dirty="0" err="1">
                <a:solidFill>
                  <a:prstClr val="black"/>
                </a:solidFill>
              </a:rPr>
              <a:t>Adhesive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metal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crown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cementation</a:t>
            </a:r>
            <a:endParaRPr lang="de-DE" dirty="0">
              <a:solidFill>
                <a:prstClr val="black"/>
              </a:solidFill>
            </a:endParaRPr>
          </a:p>
          <a:p>
            <a:pPr marL="1314450" lvl="3" indent="-285750" defTabSz="457200">
              <a:lnSpc>
                <a:spcPct val="150000"/>
              </a:lnSpc>
              <a:buSzPct val="140000"/>
              <a:buFont typeface="Wingdings" panose="05000000000000000000" pitchFamily="2" charset="2"/>
              <a:buChar char="q"/>
            </a:pPr>
            <a:r>
              <a:rPr lang="de-DE" dirty="0">
                <a:solidFill>
                  <a:prstClr val="black"/>
                </a:solidFill>
              </a:rPr>
              <a:t>Post </a:t>
            </a:r>
            <a:r>
              <a:rPr lang="de-DE" dirty="0" err="1">
                <a:solidFill>
                  <a:prstClr val="black"/>
                </a:solidFill>
              </a:rPr>
              <a:t>cementation</a:t>
            </a:r>
            <a:r>
              <a:rPr lang="de-DE" dirty="0">
                <a:solidFill>
                  <a:prstClr val="black"/>
                </a:solidFill>
              </a:rPr>
              <a:t> in </a:t>
            </a:r>
            <a:r>
              <a:rPr lang="de-DE" dirty="0" err="1">
                <a:solidFill>
                  <a:prstClr val="black"/>
                </a:solidFill>
              </a:rPr>
              <a:t>root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canals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41361" y="20204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de-DE" sz="1350" dirty="0">
              <a:solidFill>
                <a:prstClr val="black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 rot="16200000">
            <a:off x="9014984" y="5202251"/>
            <a:ext cx="287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prstClr val="black"/>
                </a:solidFill>
              </a:rPr>
              <a:t>©</a:t>
            </a:r>
            <a:r>
              <a:rPr lang="de-DE" dirty="0" err="1">
                <a:solidFill>
                  <a:prstClr val="black"/>
                </a:solidFill>
              </a:rPr>
              <a:t>copyright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by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HarvardDental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FD5333CA-CB8B-5544-B827-CEBEF7644E0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Bild 4" descr="Harvard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3143" y="8321"/>
            <a:ext cx="2388767" cy="59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1635174" y="523980"/>
            <a:ext cx="9032826" cy="144166"/>
          </a:xfrm>
          <a:solidFill>
            <a:srgbClr val="FF6600"/>
          </a:solidFill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grpSp>
        <p:nvGrpSpPr>
          <p:cNvPr id="16" name="Gruppierung 22"/>
          <p:cNvGrpSpPr/>
          <p:nvPr/>
        </p:nvGrpSpPr>
        <p:grpSpPr>
          <a:xfrm>
            <a:off x="1665056" y="38203"/>
            <a:ext cx="1439836" cy="438974"/>
            <a:chOff x="5162114" y="2230"/>
            <a:chExt cx="1439836" cy="438974"/>
          </a:xfrm>
          <a:scene3d>
            <a:camera prst="orthographicFront"/>
            <a:lightRig rig="flat" dir="t"/>
          </a:scene3d>
        </p:grpSpPr>
        <p:sp>
          <p:nvSpPr>
            <p:cNvPr id="17" name="Rechteck 16"/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olidFill>
              <a:srgbClr val="CCFFCC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8" name="Rechteck 17"/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400" b="1">
                  <a:solidFill>
                    <a:prstClr val="black"/>
                  </a:solidFill>
                </a:rPr>
                <a:t>Adhesives</a:t>
              </a:r>
              <a:endParaRPr lang="de-DE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1696078" y="668784"/>
            <a:ext cx="8807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800" b="1">
                <a:solidFill>
                  <a:prstClr val="black"/>
                </a:solidFill>
                <a:latin typeface="Helvetica"/>
                <a:cs typeface="Helvetica"/>
              </a:rPr>
              <a:t>Harvard InterLock ONE. </a:t>
            </a:r>
            <a:endParaRPr lang="de-DE" sz="28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1224" y="1637180"/>
            <a:ext cx="2005933" cy="36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7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696078" y="728337"/>
            <a:ext cx="5980814" cy="693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4" name="Titel 5"/>
          <p:cNvSpPr txBox="1">
            <a:spLocks/>
          </p:cNvSpPr>
          <p:nvPr/>
        </p:nvSpPr>
        <p:spPr>
          <a:xfrm>
            <a:off x="1665056" y="970181"/>
            <a:ext cx="7886700" cy="52835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700" dirty="0" err="1">
                <a:solidFill>
                  <a:prstClr val="black"/>
                </a:solidFill>
              </a:rPr>
              <a:t>Benefits</a:t>
            </a:r>
            <a:r>
              <a:rPr lang="de-DE" sz="2700" dirty="0">
                <a:solidFill>
                  <a:prstClr val="black"/>
                </a:solidFill>
              </a:rPr>
              <a:t> </a:t>
            </a:r>
            <a:r>
              <a:rPr lang="de-DE" sz="2700" dirty="0" err="1">
                <a:solidFill>
                  <a:prstClr val="black"/>
                </a:solidFill>
              </a:rPr>
              <a:t>of</a:t>
            </a:r>
            <a:r>
              <a:rPr lang="de-DE" sz="2700" dirty="0">
                <a:solidFill>
                  <a:prstClr val="black"/>
                </a:solidFill>
              </a:rPr>
              <a:t> Universal </a:t>
            </a:r>
            <a:r>
              <a:rPr lang="de-DE" sz="2700" dirty="0" err="1">
                <a:solidFill>
                  <a:prstClr val="black"/>
                </a:solidFill>
              </a:rPr>
              <a:t>Bonding</a:t>
            </a:r>
            <a:r>
              <a:rPr lang="de-DE" sz="2700" dirty="0">
                <a:solidFill>
                  <a:prstClr val="black"/>
                </a:solidFill>
              </a:rPr>
              <a:t> </a:t>
            </a:r>
            <a:r>
              <a:rPr lang="de-DE" sz="2700" dirty="0" err="1">
                <a:solidFill>
                  <a:prstClr val="black"/>
                </a:solidFill>
              </a:rPr>
              <a:t>Agents</a:t>
            </a:r>
            <a:endParaRPr lang="de-DE" sz="2700" dirty="0">
              <a:solidFill>
                <a:prstClr val="black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786956" y="1617150"/>
            <a:ext cx="5889936" cy="42473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14313" indent="-214313" defTabSz="457200">
              <a:lnSpc>
                <a:spcPct val="150000"/>
              </a:lnSpc>
              <a:buSzPct val="140000"/>
              <a:buBlip>
                <a:blip r:embed="rId2"/>
              </a:buBlip>
            </a:pPr>
            <a:r>
              <a:rPr lang="de-DE" dirty="0" err="1">
                <a:solidFill>
                  <a:prstClr val="black"/>
                </a:solidFill>
              </a:rPr>
              <a:t>Reduced</a:t>
            </a:r>
            <a:r>
              <a:rPr lang="de-DE" dirty="0">
                <a:solidFill>
                  <a:prstClr val="black"/>
                </a:solidFill>
              </a:rPr>
              <a:t> postoperative </a:t>
            </a:r>
            <a:r>
              <a:rPr lang="de-DE" dirty="0" err="1">
                <a:solidFill>
                  <a:prstClr val="black"/>
                </a:solidFill>
              </a:rPr>
              <a:t>sensitivity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under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self-etch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conditions</a:t>
            </a:r>
            <a:endParaRPr lang="de-DE" dirty="0">
              <a:solidFill>
                <a:prstClr val="black"/>
              </a:solidFill>
            </a:endParaRPr>
          </a:p>
          <a:p>
            <a:pPr marL="557213" lvl="1" indent="-214313" defTabSz="45720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prstClr val="black"/>
                </a:solidFill>
              </a:rPr>
              <a:t>Very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important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for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crown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cementation</a:t>
            </a:r>
            <a:endParaRPr lang="de-DE" dirty="0">
              <a:solidFill>
                <a:prstClr val="black"/>
              </a:solidFill>
            </a:endParaRPr>
          </a:p>
          <a:p>
            <a:pPr marL="214313" indent="-214313" defTabSz="457200">
              <a:lnSpc>
                <a:spcPct val="150000"/>
              </a:lnSpc>
              <a:buSzPct val="140000"/>
              <a:buBlip>
                <a:blip r:embed="rId2"/>
              </a:buBlip>
            </a:pPr>
            <a:r>
              <a:rPr lang="de-DE">
                <a:solidFill>
                  <a:prstClr val="black"/>
                </a:solidFill>
              </a:rPr>
              <a:t> „Over-Etching“ is avoided. No total-etch risk on dentin Typical </a:t>
            </a:r>
            <a:r>
              <a:rPr lang="de-DE" dirty="0" err="1">
                <a:solidFill>
                  <a:prstClr val="black"/>
                </a:solidFill>
              </a:rPr>
              <a:t>problem</a:t>
            </a:r>
            <a:r>
              <a:rPr lang="de-DE" dirty="0">
                <a:solidFill>
                  <a:prstClr val="black"/>
                </a:solidFill>
              </a:rPr>
              <a:t> in </a:t>
            </a:r>
            <a:r>
              <a:rPr lang="de-DE" dirty="0" err="1">
                <a:solidFill>
                  <a:prstClr val="black"/>
                </a:solidFill>
              </a:rPr>
              <a:t>selective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etch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procedures</a:t>
            </a:r>
            <a:endParaRPr lang="de-DE" dirty="0">
              <a:solidFill>
                <a:prstClr val="black"/>
              </a:solidFill>
            </a:endParaRPr>
          </a:p>
          <a:p>
            <a:pPr marL="214313" indent="-214313" defTabSz="457200">
              <a:lnSpc>
                <a:spcPct val="150000"/>
              </a:lnSpc>
              <a:buSzPct val="140000"/>
              <a:buBlip>
                <a:blip r:embed="rId2"/>
              </a:buBlip>
            </a:pPr>
            <a:r>
              <a:rPr lang="de-DE" dirty="0" err="1">
                <a:solidFill>
                  <a:prstClr val="black"/>
                </a:solidFill>
              </a:rPr>
              <a:t>Selective</a:t>
            </a:r>
            <a:r>
              <a:rPr lang="de-DE" dirty="0">
                <a:solidFill>
                  <a:prstClr val="black"/>
                </a:solidFill>
              </a:rPr>
              <a:t> Etch </a:t>
            </a:r>
            <a:r>
              <a:rPr lang="de-DE" dirty="0" err="1">
                <a:solidFill>
                  <a:prstClr val="black"/>
                </a:solidFill>
              </a:rPr>
              <a:t>performance</a:t>
            </a:r>
            <a:r>
              <a:rPr lang="de-DE" dirty="0">
                <a:solidFill>
                  <a:prstClr val="black"/>
                </a:solidFill>
              </a:rPr>
              <a:t> in high </a:t>
            </a:r>
            <a:r>
              <a:rPr lang="de-DE" dirty="0" err="1">
                <a:solidFill>
                  <a:prstClr val="black"/>
                </a:solidFill>
              </a:rPr>
              <a:t>risk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areas</a:t>
            </a:r>
            <a:endParaRPr lang="de-DE" dirty="0">
              <a:solidFill>
                <a:prstClr val="black"/>
              </a:solidFill>
            </a:endParaRPr>
          </a:p>
          <a:p>
            <a:pPr marL="557213" lvl="1" indent="-214313" defTabSz="45720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prstClr val="black"/>
                </a:solidFill>
              </a:rPr>
              <a:t>Cementum</a:t>
            </a:r>
            <a:r>
              <a:rPr lang="de-DE" dirty="0">
                <a:solidFill>
                  <a:prstClr val="black"/>
                </a:solidFill>
              </a:rPr>
              <a:t>/</a:t>
            </a:r>
            <a:r>
              <a:rPr lang="de-DE" dirty="0" err="1">
                <a:solidFill>
                  <a:prstClr val="black"/>
                </a:solidFill>
              </a:rPr>
              <a:t>enamel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junction</a:t>
            </a:r>
            <a:r>
              <a:rPr lang="de-DE" dirty="0">
                <a:solidFill>
                  <a:prstClr val="black"/>
                </a:solidFill>
              </a:rPr>
              <a:t>; </a:t>
            </a:r>
            <a:r>
              <a:rPr lang="de-DE" dirty="0" err="1">
                <a:solidFill>
                  <a:prstClr val="black"/>
                </a:solidFill>
              </a:rPr>
              <a:t>approximal</a:t>
            </a:r>
            <a:r>
              <a:rPr lang="de-DE" dirty="0">
                <a:solidFill>
                  <a:prstClr val="black"/>
                </a:solidFill>
              </a:rPr>
              <a:t> axial </a:t>
            </a:r>
            <a:r>
              <a:rPr lang="de-DE" dirty="0" err="1">
                <a:solidFill>
                  <a:prstClr val="black"/>
                </a:solidFill>
              </a:rPr>
              <a:t>walls</a:t>
            </a:r>
            <a:endParaRPr lang="de-DE" dirty="0">
              <a:solidFill>
                <a:prstClr val="black"/>
              </a:solidFill>
            </a:endParaRPr>
          </a:p>
          <a:p>
            <a:pPr marL="214313" indent="-214313" defTabSz="457200">
              <a:lnSpc>
                <a:spcPct val="150000"/>
              </a:lnSpc>
              <a:buSzPct val="140000"/>
              <a:buBlip>
                <a:blip r:embed="rId2"/>
              </a:buBlip>
            </a:pPr>
            <a:r>
              <a:rPr lang="de-DE" dirty="0" err="1">
                <a:solidFill>
                  <a:prstClr val="black"/>
                </a:solidFill>
              </a:rPr>
              <a:t>Overcomes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the</a:t>
            </a:r>
            <a:r>
              <a:rPr lang="de-DE" dirty="0">
                <a:solidFill>
                  <a:prstClr val="black"/>
                </a:solidFill>
              </a:rPr>
              <a:t> „</a:t>
            </a:r>
            <a:r>
              <a:rPr lang="de-DE" dirty="0" err="1">
                <a:solidFill>
                  <a:prstClr val="black"/>
                </a:solidFill>
              </a:rPr>
              <a:t>how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wet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is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wet</a:t>
            </a:r>
            <a:r>
              <a:rPr lang="de-DE" dirty="0">
                <a:solidFill>
                  <a:prstClr val="black"/>
                </a:solidFill>
              </a:rPr>
              <a:t>“-problem</a:t>
            </a:r>
          </a:p>
          <a:p>
            <a:pPr marL="557213" lvl="1" indent="-214313" defTabSz="45720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de-DE">
                <a:solidFill>
                  <a:prstClr val="black"/>
                </a:solidFill>
              </a:rPr>
              <a:t>Different Air-gun pressures?, how long drying time?</a:t>
            </a:r>
            <a:endParaRPr lang="de-DE" dirty="0">
              <a:solidFill>
                <a:prstClr val="black"/>
              </a:solidFill>
            </a:endParaRPr>
          </a:p>
          <a:p>
            <a:pPr marL="557213" lvl="1" indent="-214313" defTabSz="45720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de-DE" dirty="0">
                <a:solidFill>
                  <a:prstClr val="black"/>
                </a:solidFill>
              </a:rPr>
              <a:t>Re-</a:t>
            </a:r>
            <a:r>
              <a:rPr lang="de-DE" dirty="0" err="1">
                <a:solidFill>
                  <a:prstClr val="black"/>
                </a:solidFill>
              </a:rPr>
              <a:t>wetting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of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the</a:t>
            </a:r>
            <a:r>
              <a:rPr lang="de-DE" dirty="0">
                <a:solidFill>
                  <a:prstClr val="black"/>
                </a:solidFill>
              </a:rPr>
              <a:t> hybrid </a:t>
            </a:r>
            <a:r>
              <a:rPr lang="de-DE" dirty="0" err="1">
                <a:solidFill>
                  <a:prstClr val="black"/>
                </a:solidFill>
              </a:rPr>
              <a:t>layer</a:t>
            </a:r>
            <a:r>
              <a:rPr lang="de-DE" dirty="0">
                <a:solidFill>
                  <a:prstClr val="black"/>
                </a:solidFill>
              </a:rPr>
              <a:t> on </a:t>
            </a:r>
            <a:r>
              <a:rPr lang="de-DE" dirty="0" err="1">
                <a:solidFill>
                  <a:prstClr val="black"/>
                </a:solidFill>
              </a:rPr>
              <a:t>overdried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dentin</a:t>
            </a:r>
            <a:r>
              <a:rPr lang="de-DE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941361" y="20204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de-DE" sz="1350" dirty="0">
              <a:solidFill>
                <a:prstClr val="black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 rot="16200000">
            <a:off x="9014984" y="5202251"/>
            <a:ext cx="287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prstClr val="black"/>
                </a:solidFill>
              </a:rPr>
              <a:t>©</a:t>
            </a:r>
            <a:r>
              <a:rPr lang="de-DE" dirty="0" err="1">
                <a:solidFill>
                  <a:prstClr val="black"/>
                </a:solidFill>
              </a:rPr>
              <a:t>copyright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by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HarvardDental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FD5333CA-CB8B-5544-B827-CEBEF7644E0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Bild 4" descr="Harvard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3143" y="8321"/>
            <a:ext cx="2388767" cy="59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1635174" y="523980"/>
            <a:ext cx="9032826" cy="144166"/>
          </a:xfrm>
          <a:solidFill>
            <a:srgbClr val="FF6600"/>
          </a:solidFill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grpSp>
        <p:nvGrpSpPr>
          <p:cNvPr id="16" name="Gruppierung 22"/>
          <p:cNvGrpSpPr/>
          <p:nvPr/>
        </p:nvGrpSpPr>
        <p:grpSpPr>
          <a:xfrm>
            <a:off x="1665056" y="38203"/>
            <a:ext cx="1439836" cy="438974"/>
            <a:chOff x="5162114" y="2230"/>
            <a:chExt cx="1439836" cy="438974"/>
          </a:xfrm>
          <a:scene3d>
            <a:camera prst="orthographicFront"/>
            <a:lightRig rig="flat" dir="t"/>
          </a:scene3d>
        </p:grpSpPr>
        <p:sp>
          <p:nvSpPr>
            <p:cNvPr id="17" name="Rechteck 16"/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olidFill>
              <a:srgbClr val="CCFFCC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8" name="Rechteck 17"/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400" b="1">
                  <a:solidFill>
                    <a:prstClr val="black"/>
                  </a:solidFill>
                </a:rPr>
                <a:t>Adhesives</a:t>
              </a:r>
              <a:endParaRPr lang="de-DE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1696078" y="668784"/>
            <a:ext cx="8807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800" b="1" dirty="0">
                <a:solidFill>
                  <a:prstClr val="black"/>
                </a:solidFill>
                <a:latin typeface="Helvetica"/>
                <a:cs typeface="Helvetica"/>
              </a:rPr>
              <a:t>Harvard </a:t>
            </a:r>
            <a:r>
              <a:rPr lang="de-DE" sz="2800" b="1" dirty="0" err="1">
                <a:solidFill>
                  <a:prstClr val="black"/>
                </a:solidFill>
                <a:latin typeface="Helvetica"/>
                <a:cs typeface="Helvetica"/>
              </a:rPr>
              <a:t>InterLock</a:t>
            </a:r>
            <a:r>
              <a:rPr lang="de-DE" sz="2800" b="1" dirty="0">
                <a:solidFill>
                  <a:prstClr val="black"/>
                </a:solidFill>
                <a:latin typeface="Helvetica"/>
                <a:cs typeface="Helvetica"/>
              </a:rPr>
              <a:t> ONE. 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1" y="1464838"/>
            <a:ext cx="2005933" cy="36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1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mpulle_039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995"/>
          <a:stretch/>
        </p:blipFill>
        <p:spPr>
          <a:xfrm>
            <a:off x="5671459" y="857250"/>
            <a:ext cx="4996543" cy="51435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303309" y="1189750"/>
            <a:ext cx="294106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4050" dirty="0">
                <a:solidFill>
                  <a:prstClr val="black"/>
                </a:solidFill>
              </a:rPr>
              <a:t>Drop-Control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1728" y="1882248"/>
            <a:ext cx="1514986" cy="142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9389" y="3100171"/>
            <a:ext cx="3399813" cy="200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321" y="2537703"/>
            <a:ext cx="2169628" cy="50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 rot="16200000">
            <a:off x="9014984" y="5202251"/>
            <a:ext cx="287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prstClr val="black"/>
                </a:solidFill>
              </a:rPr>
              <a:t>©</a:t>
            </a:r>
            <a:r>
              <a:rPr lang="de-DE" dirty="0" err="1">
                <a:solidFill>
                  <a:prstClr val="black"/>
                </a:solidFill>
              </a:rPr>
              <a:t>copyright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by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HarvardDental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FD5333CA-CB8B-5544-B827-CEBEF7644E0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Bild 4" descr="Harvard Logo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3143" y="8321"/>
            <a:ext cx="2388767" cy="59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635174" y="523980"/>
            <a:ext cx="9032826" cy="144166"/>
          </a:xfrm>
          <a:solidFill>
            <a:srgbClr val="FF6600"/>
          </a:solidFill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grpSp>
        <p:nvGrpSpPr>
          <p:cNvPr id="12" name="Gruppierung 22"/>
          <p:cNvGrpSpPr/>
          <p:nvPr/>
        </p:nvGrpSpPr>
        <p:grpSpPr>
          <a:xfrm>
            <a:off x="1665056" y="38203"/>
            <a:ext cx="1439836" cy="438974"/>
            <a:chOff x="5162114" y="2230"/>
            <a:chExt cx="1439836" cy="438974"/>
          </a:xfrm>
          <a:scene3d>
            <a:camera prst="orthographicFront"/>
            <a:lightRig rig="flat" dir="t"/>
          </a:scene3d>
        </p:grpSpPr>
        <p:sp>
          <p:nvSpPr>
            <p:cNvPr id="13" name="Rechteck 12"/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olidFill>
              <a:srgbClr val="CCFFCC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Rechteck 13"/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400" b="1">
                  <a:solidFill>
                    <a:prstClr val="black"/>
                  </a:solidFill>
                </a:rPr>
                <a:t>Adhesives</a:t>
              </a:r>
              <a:endParaRPr lang="de-DE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1696078" y="668784"/>
            <a:ext cx="8807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800" b="1">
                <a:solidFill>
                  <a:prstClr val="black"/>
                </a:solidFill>
                <a:latin typeface="Helvetica"/>
                <a:cs typeface="Helvetica"/>
              </a:rPr>
              <a:t>Harvard InterLock ONE. </a:t>
            </a:r>
            <a:endParaRPr lang="de-DE" sz="28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18" name="TextBox 22"/>
          <p:cNvSpPr txBox="1"/>
          <p:nvPr/>
        </p:nvSpPr>
        <p:spPr>
          <a:xfrm>
            <a:off x="1189699" y="1718338"/>
            <a:ext cx="8712968" cy="53091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ctr" defTabSz="457200"/>
            <a:endParaRPr lang="en-US" sz="3000" b="1" dirty="0">
              <a:solidFill>
                <a:srgbClr val="70707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22"/>
          <p:cNvSpPr txBox="1"/>
          <p:nvPr/>
        </p:nvSpPr>
        <p:spPr>
          <a:xfrm>
            <a:off x="3343394" y="2610762"/>
            <a:ext cx="2836426" cy="398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rmAutofit/>
          </a:bodyPr>
          <a:lstStyle/>
          <a:p>
            <a:pPr marL="171450" indent="-171450" algn="ctr" defTabSz="457200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70707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and controlled drop shapes</a:t>
            </a:r>
          </a:p>
        </p:txBody>
      </p:sp>
      <p:sp>
        <p:nvSpPr>
          <p:cNvPr id="20" name="TextBox 22"/>
          <p:cNvSpPr txBox="1"/>
          <p:nvPr/>
        </p:nvSpPr>
        <p:spPr>
          <a:xfrm>
            <a:off x="1665007" y="3205851"/>
            <a:ext cx="3579364" cy="5309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rmAutofit/>
          </a:bodyPr>
          <a:lstStyle/>
          <a:p>
            <a:pPr marL="171450" indent="-171450" algn="ctr" defTabSz="457200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70707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 drop volume of 10-20 microliter </a:t>
            </a:r>
            <a:r>
              <a:rPr lang="en-US" sz="1200">
                <a:solidFill>
                  <a:srgbClr val="70707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exact amount that a brush </a:t>
            </a:r>
            <a:r>
              <a:rPr lang="en-US" sz="1200" dirty="0">
                <a:solidFill>
                  <a:srgbClr val="70707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take 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75554" y="3826867"/>
            <a:ext cx="3579364" cy="6424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rmAutofit/>
          </a:bodyPr>
          <a:lstStyle/>
          <a:p>
            <a:pPr marL="171450" indent="-171450" algn="ctr" defTabSz="457200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70707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Interceptor in the dripper</a:t>
            </a:r>
            <a:r>
              <a:rPr lang="en-US" sz="1200">
                <a:solidFill>
                  <a:srgbClr val="70707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liquid runs back into the bottle</a:t>
            </a:r>
          </a:p>
          <a:p>
            <a:pPr marL="171450" indent="-171450" algn="ctr" defTabSz="457200">
              <a:buFont typeface="Wingdings" panose="05000000000000000000" pitchFamily="2" charset="2"/>
              <a:buChar char="Ø"/>
            </a:pPr>
            <a:r>
              <a:rPr lang="en-US" sz="1200">
                <a:solidFill>
                  <a:srgbClr val="70707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clean label </a:t>
            </a:r>
            <a:r>
              <a:rPr lang="en-US" sz="1200" dirty="0">
                <a:solidFill>
                  <a:srgbClr val="70707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en-US" sz="1200">
                <a:solidFill>
                  <a:srgbClr val="70707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clean bottle</a:t>
            </a:r>
            <a:endParaRPr lang="en-US" sz="1200" dirty="0">
              <a:solidFill>
                <a:srgbClr val="70707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93264" y="4445343"/>
            <a:ext cx="3579364" cy="5309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rmAutofit/>
          </a:bodyPr>
          <a:lstStyle/>
          <a:p>
            <a:pPr marL="171450" indent="-171450" algn="ctr" defTabSz="457200">
              <a:buFont typeface="Wingdings" panose="05000000000000000000" pitchFamily="2" charset="2"/>
              <a:buChar char="Ø"/>
            </a:pPr>
            <a:r>
              <a:rPr lang="en-US" sz="1200" dirty="0" err="1">
                <a:solidFill>
                  <a:srgbClr val="70707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Equalling</a:t>
            </a:r>
            <a:r>
              <a:rPr lang="en-US" sz="1200" dirty="0">
                <a:solidFill>
                  <a:srgbClr val="70707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drop size with 2- or more component materials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="" xmlns:a16="http://schemas.microsoft.com/office/drawing/2014/main" id="{96772EBA-83B5-47E0-9099-8C3AC6374F45}"/>
              </a:ext>
            </a:extLst>
          </p:cNvPr>
          <p:cNvSpPr txBox="1"/>
          <p:nvPr/>
        </p:nvSpPr>
        <p:spPr>
          <a:xfrm>
            <a:off x="1816956" y="5225751"/>
            <a:ext cx="2840155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de-DE" sz="1600" b="1" dirty="0">
                <a:solidFill>
                  <a:prstClr val="black"/>
                </a:solidFill>
              </a:rPr>
              <a:t>260 </a:t>
            </a:r>
            <a:r>
              <a:rPr lang="de-DE" sz="1600" b="1" dirty="0" err="1">
                <a:solidFill>
                  <a:prstClr val="black"/>
                </a:solidFill>
              </a:rPr>
              <a:t>drops</a:t>
            </a:r>
            <a:r>
              <a:rPr lang="de-DE" sz="1600" b="1" dirty="0">
                <a:solidFill>
                  <a:prstClr val="black"/>
                </a:solidFill>
              </a:rPr>
              <a:t> </a:t>
            </a:r>
            <a:r>
              <a:rPr lang="de-DE" sz="1600" b="1">
                <a:solidFill>
                  <a:prstClr val="black"/>
                </a:solidFill>
              </a:rPr>
              <a:t>= 260 applications</a:t>
            </a:r>
            <a:endParaRPr lang="de-DE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43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4"/>
          <p:cNvSpPr/>
          <p:nvPr/>
        </p:nvSpPr>
        <p:spPr>
          <a:xfrm>
            <a:off x="2237255" y="1181539"/>
            <a:ext cx="7828665" cy="2045077"/>
          </a:xfrm>
          <a:prstGeom prst="roundRect">
            <a:avLst>
              <a:gd name="adj" fmla="val 1010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342900" dist="393700" dir="6960000" sx="89000" sy="89000" algn="tl" rotWithShape="0">
              <a:srgbClr val="000000">
                <a:alpha val="4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6" name="TextBox 22"/>
          <p:cNvSpPr txBox="1"/>
          <p:nvPr/>
        </p:nvSpPr>
        <p:spPr>
          <a:xfrm>
            <a:off x="2508838" y="1921143"/>
            <a:ext cx="7174325" cy="138784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defTabSz="457200"/>
            <a:r>
              <a:rPr lang="en-US" sz="2250" b="1" dirty="0" err="1">
                <a:solidFill>
                  <a:srgbClr val="70707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Shearbond</a:t>
            </a:r>
            <a:r>
              <a:rPr lang="en-US" sz="2250" b="1" dirty="0">
                <a:solidFill>
                  <a:srgbClr val="70707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strength on Dentin + Enamel  </a:t>
            </a:r>
          </a:p>
          <a:p>
            <a:pPr algn="ctr" defTabSz="457200"/>
            <a:endParaRPr lang="en-US" sz="2250" b="1" dirty="0">
              <a:solidFill>
                <a:srgbClr val="70707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algn="ctr" defTabSz="457200"/>
            <a:r>
              <a:rPr lang="en-US" sz="2250" b="1" dirty="0">
                <a:solidFill>
                  <a:srgbClr val="70707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After Thermocycling :</a:t>
            </a:r>
            <a:endParaRPr lang="en-US" sz="2250" b="1" dirty="0">
              <a:solidFill>
                <a:srgbClr val="70707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 rot="16200000">
            <a:off x="9014984" y="5202251"/>
            <a:ext cx="287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prstClr val="black"/>
                </a:solidFill>
              </a:rPr>
              <a:t>©</a:t>
            </a:r>
            <a:r>
              <a:rPr lang="de-DE" dirty="0" err="1">
                <a:solidFill>
                  <a:prstClr val="black"/>
                </a:solidFill>
              </a:rPr>
              <a:t>copyright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by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HarvardDental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Foliennummernplatzhalter 6"/>
          <p:cNvSpPr txBox="1">
            <a:spLocks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5333CA-CB8B-5544-B827-CEBEF7644E09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4" name="Bild 4" descr="Harvard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3143" y="8321"/>
            <a:ext cx="2388767" cy="59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el 1"/>
          <p:cNvSpPr>
            <a:spLocks noGrp="1"/>
          </p:cNvSpPr>
          <p:nvPr>
            <p:ph type="ctrTitle"/>
          </p:nvPr>
        </p:nvSpPr>
        <p:spPr>
          <a:xfrm>
            <a:off x="1635174" y="523980"/>
            <a:ext cx="9032826" cy="144166"/>
          </a:xfrm>
          <a:solidFill>
            <a:srgbClr val="FF6600"/>
          </a:solidFill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grpSp>
        <p:nvGrpSpPr>
          <p:cNvPr id="36" name="Gruppierung 22"/>
          <p:cNvGrpSpPr/>
          <p:nvPr/>
        </p:nvGrpSpPr>
        <p:grpSpPr>
          <a:xfrm>
            <a:off x="1665056" y="38203"/>
            <a:ext cx="1439836" cy="438974"/>
            <a:chOff x="5162114" y="2230"/>
            <a:chExt cx="1439836" cy="438974"/>
          </a:xfrm>
          <a:scene3d>
            <a:camera prst="orthographicFront"/>
            <a:lightRig rig="flat" dir="t"/>
          </a:scene3d>
        </p:grpSpPr>
        <p:sp>
          <p:nvSpPr>
            <p:cNvPr id="37" name="Rechteck 36"/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olidFill>
              <a:srgbClr val="CCFFCC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8" name="Rechteck 37"/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400" b="1">
                  <a:solidFill>
                    <a:prstClr val="black"/>
                  </a:solidFill>
                </a:rPr>
                <a:t>Adhesives</a:t>
              </a:r>
              <a:endParaRPr lang="de-DE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41" name="Textfeld 40"/>
          <p:cNvSpPr txBox="1"/>
          <p:nvPr/>
        </p:nvSpPr>
        <p:spPr>
          <a:xfrm>
            <a:off x="1543876" y="658318"/>
            <a:ext cx="8807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800" b="1">
                <a:solidFill>
                  <a:prstClr val="black"/>
                </a:solidFill>
                <a:latin typeface="Helvetica"/>
                <a:cs typeface="Helvetica"/>
              </a:rPr>
              <a:t>Harvard InterLock One. </a:t>
            </a:r>
            <a:endParaRPr lang="de-DE" sz="28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40" name="Abgerundetes Rechteck 4">
            <a:extLst>
              <a:ext uri="{FF2B5EF4-FFF2-40B4-BE49-F238E27FC236}">
                <a16:creationId xmlns="" xmlns:a16="http://schemas.microsoft.com/office/drawing/2014/main" id="{BF4E8AF6-CF8A-4521-BFB8-8B2C1AA683C4}"/>
              </a:ext>
            </a:extLst>
          </p:cNvPr>
          <p:cNvSpPr/>
          <p:nvPr/>
        </p:nvSpPr>
        <p:spPr>
          <a:xfrm>
            <a:off x="2186518" y="3383151"/>
            <a:ext cx="7930134" cy="2967942"/>
          </a:xfrm>
          <a:prstGeom prst="roundRect">
            <a:avLst>
              <a:gd name="adj" fmla="val 1010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342900" dist="393700" dir="6960000" sx="89000" sy="89000" algn="tl" rotWithShape="0">
              <a:srgbClr val="000000">
                <a:alpha val="4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49" name="TextBox 22">
            <a:extLst>
              <a:ext uri="{FF2B5EF4-FFF2-40B4-BE49-F238E27FC236}">
                <a16:creationId xmlns="" xmlns:a16="http://schemas.microsoft.com/office/drawing/2014/main" id="{EBE4C498-537C-4C11-A7EC-5A1C60090C06}"/>
              </a:ext>
            </a:extLst>
          </p:cNvPr>
          <p:cNvSpPr txBox="1"/>
          <p:nvPr/>
        </p:nvSpPr>
        <p:spPr>
          <a:xfrm>
            <a:off x="2564424" y="4173202"/>
            <a:ext cx="7174325" cy="1387840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</a:rPr>
              <a:t>Subjected to </a:t>
            </a:r>
            <a:r>
              <a:rPr lang="en-US" sz="2400" b="1" dirty="0">
                <a:solidFill>
                  <a:prstClr val="black"/>
                </a:solidFill>
              </a:rPr>
              <a:t>2,000 thermocycles between 5° and 55° C </a:t>
            </a:r>
            <a:r>
              <a:rPr lang="en-US" sz="2400" dirty="0">
                <a:solidFill>
                  <a:prstClr val="black"/>
                </a:solidFill>
              </a:rPr>
              <a:t>with a dwell time of 30 s.</a:t>
            </a:r>
          </a:p>
          <a:p>
            <a:pPr defTabSz="457200"/>
            <a:endParaRPr lang="en-US" sz="2400" b="1" dirty="0">
              <a:solidFill>
                <a:srgbClr val="70707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en-US" sz="2400" b="1" dirty="0">
                <a:solidFill>
                  <a:srgbClr val="70707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stress test simulation of wear for ca.1 year</a:t>
            </a:r>
            <a:endParaRPr lang="en-US" sz="2250" b="1" dirty="0">
              <a:solidFill>
                <a:srgbClr val="70707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71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"/>
          <p:cNvGraphicFramePr>
            <a:graphicFrameLocks noChangeAspect="1"/>
          </p:cNvGraphicFramePr>
          <p:nvPr>
            <p:extLst/>
          </p:nvPr>
        </p:nvGraphicFramePr>
        <p:xfrm>
          <a:off x="2127607" y="2179393"/>
          <a:ext cx="7660521" cy="4542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feld 2"/>
          <p:cNvSpPr txBox="1"/>
          <p:nvPr/>
        </p:nvSpPr>
        <p:spPr>
          <a:xfrm rot="16200000">
            <a:off x="8075780" y="4702509"/>
            <a:ext cx="655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>
                <a:solidFill>
                  <a:prstClr val="black"/>
                </a:solidFill>
              </a:rPr>
              <a:t>Dentin</a:t>
            </a:r>
          </a:p>
        </p:txBody>
      </p:sp>
      <p:sp>
        <p:nvSpPr>
          <p:cNvPr id="9" name="Textfeld 8"/>
          <p:cNvSpPr txBox="1"/>
          <p:nvPr/>
        </p:nvSpPr>
        <p:spPr>
          <a:xfrm rot="16200000">
            <a:off x="8655739" y="4682642"/>
            <a:ext cx="708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 err="1">
                <a:solidFill>
                  <a:prstClr val="black"/>
                </a:solidFill>
              </a:rPr>
              <a:t>Enamel</a:t>
            </a:r>
            <a:endParaRPr lang="de-DE" sz="1350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rot="16200000">
            <a:off x="6395708" y="4704325"/>
            <a:ext cx="655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>
                <a:solidFill>
                  <a:prstClr val="black"/>
                </a:solidFill>
              </a:rPr>
              <a:t>Dentin</a:t>
            </a: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4721081" y="4690209"/>
            <a:ext cx="655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>
                <a:solidFill>
                  <a:prstClr val="black"/>
                </a:solidFill>
              </a:rPr>
              <a:t>Dentin</a:t>
            </a:r>
          </a:p>
        </p:txBody>
      </p:sp>
      <p:sp>
        <p:nvSpPr>
          <p:cNvPr id="12" name="Textfeld 11"/>
          <p:cNvSpPr txBox="1"/>
          <p:nvPr/>
        </p:nvSpPr>
        <p:spPr>
          <a:xfrm rot="16200000">
            <a:off x="3031734" y="4698971"/>
            <a:ext cx="655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>
                <a:solidFill>
                  <a:prstClr val="black"/>
                </a:solidFill>
              </a:rPr>
              <a:t>Dentin</a:t>
            </a:r>
          </a:p>
        </p:txBody>
      </p:sp>
      <p:sp>
        <p:nvSpPr>
          <p:cNvPr id="13" name="Textfeld 12"/>
          <p:cNvSpPr txBox="1"/>
          <p:nvPr/>
        </p:nvSpPr>
        <p:spPr>
          <a:xfrm rot="16200000">
            <a:off x="6978049" y="4677876"/>
            <a:ext cx="708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 err="1">
                <a:solidFill>
                  <a:prstClr val="black"/>
                </a:solidFill>
              </a:rPr>
              <a:t>Enamel</a:t>
            </a:r>
            <a:endParaRPr lang="de-DE" sz="1350" dirty="0">
              <a:solidFill>
                <a:prstClr val="black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 rot="16200000">
            <a:off x="5293204" y="4676437"/>
            <a:ext cx="708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 err="1">
                <a:solidFill>
                  <a:prstClr val="black"/>
                </a:solidFill>
              </a:rPr>
              <a:t>Enamel</a:t>
            </a:r>
            <a:endParaRPr lang="de-DE" sz="1350" dirty="0">
              <a:solidFill>
                <a:prstClr val="black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 rot="16200000">
            <a:off x="3658776" y="4672085"/>
            <a:ext cx="708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 err="1">
                <a:solidFill>
                  <a:prstClr val="black"/>
                </a:solidFill>
              </a:rPr>
              <a:t>Enamel</a:t>
            </a:r>
            <a:endParaRPr lang="de-DE" sz="1350" dirty="0">
              <a:solidFill>
                <a:prstClr val="black"/>
              </a:solidFill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2304691" y="1170222"/>
            <a:ext cx="7930134" cy="951570"/>
          </a:xfrm>
          <a:prstGeom prst="roundRect">
            <a:avLst>
              <a:gd name="adj" fmla="val 1010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342900" dist="393700" dir="6960000" sx="89000" sy="89000" algn="tl" rotWithShape="0">
              <a:srgbClr val="000000">
                <a:alpha val="4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6" name="TextBox 22"/>
          <p:cNvSpPr txBox="1"/>
          <p:nvPr/>
        </p:nvSpPr>
        <p:spPr>
          <a:xfrm>
            <a:off x="2627278" y="1316362"/>
            <a:ext cx="7174325" cy="398186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ctr" defTabSz="457200"/>
            <a:r>
              <a:rPr lang="en-US" sz="22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Self-etch</a:t>
            </a:r>
            <a:r>
              <a:rPr lang="en-US" sz="2250" b="1" dirty="0">
                <a:solidFill>
                  <a:srgbClr val="70707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sz="2250" b="1" dirty="0" err="1">
                <a:solidFill>
                  <a:srgbClr val="70707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shearbond</a:t>
            </a:r>
            <a:r>
              <a:rPr lang="en-US" sz="2250" b="1" dirty="0">
                <a:solidFill>
                  <a:srgbClr val="70707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strength </a:t>
            </a:r>
            <a:endParaRPr lang="en-US" sz="2250" b="1" dirty="0">
              <a:solidFill>
                <a:srgbClr val="70707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2"/>
          <p:cNvSpPr txBox="1"/>
          <p:nvPr/>
        </p:nvSpPr>
        <p:spPr>
          <a:xfrm>
            <a:off x="2575464" y="1639531"/>
            <a:ext cx="7278720" cy="304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457200"/>
            <a:r>
              <a:rPr lang="en-US" sz="1350" dirty="0">
                <a:solidFill>
                  <a:srgbClr val="707070">
                    <a:lumMod val="75000"/>
                  </a:srgbClr>
                </a:solidFill>
                <a:cs typeface="Arial" panose="020B0604020202020204" pitchFamily="34" charset="0"/>
              </a:rPr>
              <a:t>Dentin &amp; enamel </a:t>
            </a: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after </a:t>
            </a:r>
            <a:r>
              <a:rPr lang="en-US" sz="1600" b="1" dirty="0" err="1">
                <a:solidFill>
                  <a:srgbClr val="FF0000"/>
                </a:solidFill>
                <a:cs typeface="Arial" panose="020B0604020202020204" pitchFamily="34" charset="0"/>
              </a:rPr>
              <a:t>thermocycling</a:t>
            </a:r>
            <a:r>
              <a:rPr lang="en-US" sz="1350" dirty="0">
                <a:solidFill>
                  <a:srgbClr val="707070">
                    <a:lumMod val="75000"/>
                  </a:srgbClr>
                </a:solidFill>
                <a:cs typeface="Arial" panose="020B0604020202020204" pitchFamily="34" charset="0"/>
              </a:rPr>
              <a:t>, Adhesive light cured &amp; </a:t>
            </a: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composite self cured </a:t>
            </a:r>
            <a:endParaRPr lang="en-US" sz="135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2" name="Bild 31" descr="Kompule_Einzel_Adhesive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4913" y="4859975"/>
            <a:ext cx="557033" cy="819150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 rot="16200000">
            <a:off x="9014984" y="5202251"/>
            <a:ext cx="287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prstClr val="black"/>
                </a:solidFill>
              </a:rPr>
              <a:t>©</a:t>
            </a:r>
            <a:r>
              <a:rPr lang="de-DE" dirty="0" err="1">
                <a:solidFill>
                  <a:prstClr val="black"/>
                </a:solidFill>
              </a:rPr>
              <a:t>copyright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by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HarvardDental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Foliennummernplatzhalter 6"/>
          <p:cNvSpPr txBox="1">
            <a:spLocks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5333CA-CB8B-5544-B827-CEBEF7644E09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4" name="Bild 4" descr="Harvard Logo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3143" y="8321"/>
            <a:ext cx="2388767" cy="59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el 1"/>
          <p:cNvSpPr>
            <a:spLocks noGrp="1"/>
          </p:cNvSpPr>
          <p:nvPr>
            <p:ph type="ctrTitle"/>
          </p:nvPr>
        </p:nvSpPr>
        <p:spPr>
          <a:xfrm>
            <a:off x="1635174" y="523980"/>
            <a:ext cx="9032826" cy="144166"/>
          </a:xfrm>
          <a:solidFill>
            <a:srgbClr val="FF6600"/>
          </a:solidFill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grpSp>
        <p:nvGrpSpPr>
          <p:cNvPr id="36" name="Gruppierung 22"/>
          <p:cNvGrpSpPr/>
          <p:nvPr/>
        </p:nvGrpSpPr>
        <p:grpSpPr>
          <a:xfrm>
            <a:off x="1665056" y="38203"/>
            <a:ext cx="1439836" cy="438974"/>
            <a:chOff x="5162114" y="2230"/>
            <a:chExt cx="1439836" cy="438974"/>
          </a:xfrm>
          <a:scene3d>
            <a:camera prst="orthographicFront"/>
            <a:lightRig rig="flat" dir="t"/>
          </a:scene3d>
        </p:grpSpPr>
        <p:sp>
          <p:nvSpPr>
            <p:cNvPr id="37" name="Rechteck 36"/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olidFill>
              <a:srgbClr val="CCFFCC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8" name="Rechteck 37"/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400" b="1">
                  <a:solidFill>
                    <a:prstClr val="black"/>
                  </a:solidFill>
                </a:rPr>
                <a:t>Adhesives</a:t>
              </a:r>
              <a:endParaRPr lang="de-DE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39" name="Textfeld 38"/>
          <p:cNvSpPr txBox="1"/>
          <p:nvPr/>
        </p:nvSpPr>
        <p:spPr>
          <a:xfrm>
            <a:off x="1524000" y="658318"/>
            <a:ext cx="8807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800" b="1">
                <a:solidFill>
                  <a:prstClr val="black"/>
                </a:solidFill>
                <a:latin typeface="Helvetica"/>
                <a:cs typeface="Helvetica"/>
              </a:rPr>
              <a:t>Harvard InterLock One. </a:t>
            </a:r>
            <a:endParaRPr lang="de-DE" sz="28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2908136" y="2252200"/>
            <a:ext cx="12036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b="1" dirty="0">
                <a:solidFill>
                  <a:prstClr val="black"/>
                </a:solidFill>
              </a:rPr>
              <a:t>InterLock ONE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="" xmlns:a16="http://schemas.microsoft.com/office/drawing/2014/main" id="{E9FDBF0F-FC14-4FE5-BA95-9B4CCD9BBD32}"/>
              </a:ext>
            </a:extLst>
          </p:cNvPr>
          <p:cNvSpPr txBox="1"/>
          <p:nvPr/>
        </p:nvSpPr>
        <p:spPr>
          <a:xfrm>
            <a:off x="4633340" y="2234969"/>
            <a:ext cx="1228221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b="1" dirty="0">
                <a:solidFill>
                  <a:prstClr val="black"/>
                </a:solidFill>
              </a:rPr>
              <a:t>Dentsply</a:t>
            </a:r>
          </a:p>
          <a:p>
            <a:pPr defTabSz="457200"/>
            <a:r>
              <a:rPr lang="de-DE" sz="1000" b="1" dirty="0" err="1">
                <a:solidFill>
                  <a:prstClr val="black"/>
                </a:solidFill>
              </a:rPr>
              <a:t>Prime&amp;Bond</a:t>
            </a:r>
            <a:r>
              <a:rPr lang="de-DE" sz="1000" b="1" dirty="0">
                <a:solidFill>
                  <a:prstClr val="black"/>
                </a:solidFill>
              </a:rPr>
              <a:t> </a:t>
            </a:r>
            <a:r>
              <a:rPr lang="de-DE" sz="1000" b="1" dirty="0" err="1">
                <a:solidFill>
                  <a:prstClr val="black"/>
                </a:solidFill>
              </a:rPr>
              <a:t>Active</a:t>
            </a:r>
            <a:endParaRPr lang="de-DE" sz="1000" b="1" dirty="0">
              <a:solidFill>
                <a:prstClr val="black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="" xmlns:a16="http://schemas.microsoft.com/office/drawing/2014/main" id="{43C7CFD6-7F5D-4399-B25B-ECBCED0948C6}"/>
              </a:ext>
            </a:extLst>
          </p:cNvPr>
          <p:cNvSpPr txBox="1"/>
          <p:nvPr/>
        </p:nvSpPr>
        <p:spPr>
          <a:xfrm>
            <a:off x="6342467" y="2252200"/>
            <a:ext cx="1378904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b="1" dirty="0">
                <a:solidFill>
                  <a:prstClr val="black"/>
                </a:solidFill>
              </a:rPr>
              <a:t>3MEspe</a:t>
            </a:r>
          </a:p>
          <a:p>
            <a:pPr defTabSz="457200"/>
            <a:r>
              <a:rPr lang="de-DE" sz="1000" b="1" dirty="0" err="1">
                <a:solidFill>
                  <a:prstClr val="black"/>
                </a:solidFill>
              </a:rPr>
              <a:t>Scotchbond</a:t>
            </a:r>
            <a:r>
              <a:rPr lang="de-DE" sz="1000" b="1" dirty="0">
                <a:solidFill>
                  <a:prstClr val="black"/>
                </a:solidFill>
              </a:rPr>
              <a:t> Universal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="" xmlns:a16="http://schemas.microsoft.com/office/drawing/2014/main" id="{D81562D0-7974-4C5C-961E-7CBB7792FA3B}"/>
              </a:ext>
            </a:extLst>
          </p:cNvPr>
          <p:cNvSpPr txBox="1"/>
          <p:nvPr/>
        </p:nvSpPr>
        <p:spPr>
          <a:xfrm>
            <a:off x="7918085" y="2250779"/>
            <a:ext cx="1301959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b="1" dirty="0" err="1">
                <a:solidFill>
                  <a:prstClr val="black"/>
                </a:solidFill>
              </a:rPr>
              <a:t>KaVoKerr</a:t>
            </a:r>
            <a:endParaRPr lang="de-DE" sz="1350" b="1" dirty="0">
              <a:solidFill>
                <a:prstClr val="black"/>
              </a:solidFill>
            </a:endParaRPr>
          </a:p>
          <a:p>
            <a:pPr defTabSz="457200"/>
            <a:r>
              <a:rPr lang="de-DE" sz="1000" b="1" dirty="0" err="1">
                <a:solidFill>
                  <a:prstClr val="black"/>
                </a:solidFill>
              </a:rPr>
              <a:t>Optibond</a:t>
            </a:r>
            <a:r>
              <a:rPr lang="de-DE" sz="1000" b="1" dirty="0">
                <a:solidFill>
                  <a:prstClr val="black"/>
                </a:solidFill>
              </a:rPr>
              <a:t> All-In-</a:t>
            </a:r>
            <a:r>
              <a:rPr lang="de-DE" sz="1000" b="1" dirty="0" err="1">
                <a:solidFill>
                  <a:prstClr val="black"/>
                </a:solidFill>
              </a:rPr>
              <a:t>One</a:t>
            </a:r>
            <a:endParaRPr lang="de-DE" sz="1000" b="1" dirty="0">
              <a:solidFill>
                <a:prstClr val="black"/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="" xmlns:a16="http://schemas.microsoft.com/office/drawing/2014/main" id="{51333647-A68E-41ED-A72C-5FBECABCC3CC}"/>
              </a:ext>
            </a:extLst>
          </p:cNvPr>
          <p:cNvSpPr/>
          <p:nvPr/>
        </p:nvSpPr>
        <p:spPr>
          <a:xfrm>
            <a:off x="3581400" y="5598841"/>
            <a:ext cx="50292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b="1" dirty="0">
                <a:solidFill>
                  <a:srgbClr val="70707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stress test simulation of wear for ca.</a:t>
            </a:r>
            <a:r>
              <a:rPr lang="en-US" b="1">
                <a:solidFill>
                  <a:srgbClr val="70707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year - </a:t>
            </a:r>
            <a:r>
              <a:rPr lang="en-US">
                <a:solidFill>
                  <a:prstClr val="black"/>
                </a:solidFill>
              </a:rPr>
              <a:t>Subjected to </a:t>
            </a:r>
            <a:r>
              <a:rPr lang="en-US" b="1">
                <a:solidFill>
                  <a:prstClr val="black"/>
                </a:solidFill>
              </a:rPr>
              <a:t>2,000 thermocycles between 5° and 55° C </a:t>
            </a:r>
            <a:r>
              <a:rPr lang="en-US">
                <a:solidFill>
                  <a:prstClr val="black"/>
                </a:solidFill>
              </a:rPr>
              <a:t>with a dwell time of 30 s.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="" xmlns:a16="http://schemas.microsoft.com/office/drawing/2014/main" id="{937385FC-D3AC-4F21-8300-6427547C74CE}"/>
              </a:ext>
            </a:extLst>
          </p:cNvPr>
          <p:cNvSpPr/>
          <p:nvPr/>
        </p:nvSpPr>
        <p:spPr>
          <a:xfrm>
            <a:off x="6400526" y="680283"/>
            <a:ext cx="3648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b="1">
                <a:solidFill>
                  <a:srgbClr val="707070">
                    <a:lumMod val="75000"/>
                  </a:srgbClr>
                </a:solidFill>
                <a:cs typeface="Arial" panose="020B0604020202020204" pitchFamily="34" charset="0"/>
              </a:rPr>
              <a:t>Self-Etch  </a:t>
            </a:r>
            <a:r>
              <a:rPr lang="en-US" b="1" dirty="0">
                <a:solidFill>
                  <a:srgbClr val="707070">
                    <a:lumMod val="75000"/>
                  </a:srgbClr>
                </a:solidFill>
                <a:cs typeface="Arial" panose="020B0604020202020204" pitchFamily="34" charset="0"/>
              </a:rPr>
              <a:t>with </a:t>
            </a:r>
            <a:r>
              <a:rPr lang="en-US" b="1">
                <a:solidFill>
                  <a:srgbClr val="FF0000"/>
                </a:solidFill>
                <a:cs typeface="Arial" panose="020B0604020202020204" pitchFamily="34" charset="0"/>
              </a:rPr>
              <a:t>composite self-cured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4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Object 2">
            <a:extLst>
              <a:ext uri="{FF2B5EF4-FFF2-40B4-BE49-F238E27FC236}">
                <a16:creationId xmlns="" xmlns:a16="http://schemas.microsoft.com/office/drawing/2014/main" id="{9793719D-4829-4DF9-8BD9-B80A67C5FF1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191987" y="2404947"/>
          <a:ext cx="7696885" cy="4319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feld 2"/>
          <p:cNvSpPr txBox="1"/>
          <p:nvPr/>
        </p:nvSpPr>
        <p:spPr>
          <a:xfrm rot="16200000">
            <a:off x="8143985" y="5012861"/>
            <a:ext cx="655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>
                <a:solidFill>
                  <a:prstClr val="black"/>
                </a:solidFill>
              </a:rPr>
              <a:t>Dentin</a:t>
            </a:r>
          </a:p>
        </p:txBody>
      </p:sp>
      <p:sp>
        <p:nvSpPr>
          <p:cNvPr id="9" name="Textfeld 8"/>
          <p:cNvSpPr txBox="1"/>
          <p:nvPr/>
        </p:nvSpPr>
        <p:spPr>
          <a:xfrm rot="16200000">
            <a:off x="8792784" y="4605280"/>
            <a:ext cx="708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 err="1">
                <a:solidFill>
                  <a:prstClr val="black"/>
                </a:solidFill>
              </a:rPr>
              <a:t>Enamel</a:t>
            </a:r>
            <a:endParaRPr lang="de-DE" sz="1350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rot="16200000">
            <a:off x="6444260" y="4704325"/>
            <a:ext cx="655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>
                <a:solidFill>
                  <a:prstClr val="black"/>
                </a:solidFill>
              </a:rPr>
              <a:t>Dentin</a:t>
            </a: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4769633" y="4690209"/>
            <a:ext cx="655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>
                <a:solidFill>
                  <a:prstClr val="black"/>
                </a:solidFill>
              </a:rPr>
              <a:t>Dentin</a:t>
            </a:r>
          </a:p>
        </p:txBody>
      </p:sp>
      <p:sp>
        <p:nvSpPr>
          <p:cNvPr id="12" name="Textfeld 11"/>
          <p:cNvSpPr txBox="1"/>
          <p:nvPr/>
        </p:nvSpPr>
        <p:spPr>
          <a:xfrm rot="16200000">
            <a:off x="3080286" y="4698971"/>
            <a:ext cx="655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>
                <a:solidFill>
                  <a:prstClr val="black"/>
                </a:solidFill>
              </a:rPr>
              <a:t>Dentin</a:t>
            </a:r>
          </a:p>
        </p:txBody>
      </p:sp>
      <p:sp>
        <p:nvSpPr>
          <p:cNvPr id="13" name="Textfeld 12"/>
          <p:cNvSpPr txBox="1"/>
          <p:nvPr/>
        </p:nvSpPr>
        <p:spPr>
          <a:xfrm rot="16200000">
            <a:off x="7107804" y="4677876"/>
            <a:ext cx="708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 err="1">
                <a:solidFill>
                  <a:prstClr val="black"/>
                </a:solidFill>
              </a:rPr>
              <a:t>Enamel</a:t>
            </a:r>
            <a:endParaRPr lang="de-DE" sz="1350" dirty="0">
              <a:solidFill>
                <a:prstClr val="black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 rot="16200000">
            <a:off x="5341756" y="4676437"/>
            <a:ext cx="708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 err="1">
                <a:solidFill>
                  <a:prstClr val="black"/>
                </a:solidFill>
              </a:rPr>
              <a:t>Enamel</a:t>
            </a:r>
            <a:endParaRPr lang="de-DE" sz="1350" dirty="0">
              <a:solidFill>
                <a:prstClr val="black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 rot="16200000">
            <a:off x="3707328" y="4672085"/>
            <a:ext cx="708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dirty="0" err="1">
                <a:solidFill>
                  <a:prstClr val="black"/>
                </a:solidFill>
              </a:rPr>
              <a:t>Enamel</a:t>
            </a:r>
            <a:endParaRPr lang="de-DE" sz="1350" dirty="0">
              <a:solidFill>
                <a:prstClr val="black"/>
              </a:solidFill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2304691" y="1170222"/>
            <a:ext cx="7930134" cy="951570"/>
          </a:xfrm>
          <a:prstGeom prst="roundRect">
            <a:avLst>
              <a:gd name="adj" fmla="val 1010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342900" dist="393700" dir="6960000" sx="89000" sy="89000" algn="tl" rotWithShape="0">
              <a:srgbClr val="000000">
                <a:alpha val="4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350">
              <a:solidFill>
                <a:prstClr val="white"/>
              </a:solidFill>
            </a:endParaRPr>
          </a:p>
        </p:txBody>
      </p:sp>
      <p:pic>
        <p:nvPicPr>
          <p:cNvPr id="32" name="Bild 31" descr="Kompule_Einzel_Adhesive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7038" y="4911603"/>
            <a:ext cx="557033" cy="819150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 rot="16200000">
            <a:off x="9014984" y="5202251"/>
            <a:ext cx="287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prstClr val="black"/>
                </a:solidFill>
              </a:rPr>
              <a:t>©</a:t>
            </a:r>
            <a:r>
              <a:rPr lang="de-DE" dirty="0" err="1">
                <a:solidFill>
                  <a:prstClr val="black"/>
                </a:solidFill>
              </a:rPr>
              <a:t>copyright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by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HarvardDental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Foliennummernplatzhalter 6"/>
          <p:cNvSpPr txBox="1">
            <a:spLocks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5333CA-CB8B-5544-B827-CEBEF7644E09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4" name="Bild 4" descr="Harvard Logo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3143" y="8321"/>
            <a:ext cx="2388767" cy="59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el 1"/>
          <p:cNvSpPr>
            <a:spLocks noGrp="1"/>
          </p:cNvSpPr>
          <p:nvPr>
            <p:ph type="ctrTitle"/>
          </p:nvPr>
        </p:nvSpPr>
        <p:spPr>
          <a:xfrm>
            <a:off x="1635174" y="523980"/>
            <a:ext cx="9032826" cy="144166"/>
          </a:xfrm>
          <a:solidFill>
            <a:srgbClr val="FF6600"/>
          </a:solidFill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</a:p>
        </p:txBody>
      </p:sp>
      <p:grpSp>
        <p:nvGrpSpPr>
          <p:cNvPr id="36" name="Gruppierung 22"/>
          <p:cNvGrpSpPr/>
          <p:nvPr/>
        </p:nvGrpSpPr>
        <p:grpSpPr>
          <a:xfrm>
            <a:off x="1665056" y="38203"/>
            <a:ext cx="1439836" cy="438974"/>
            <a:chOff x="5162114" y="2230"/>
            <a:chExt cx="1439836" cy="438974"/>
          </a:xfrm>
          <a:scene3d>
            <a:camera prst="orthographicFront"/>
            <a:lightRig rig="flat" dir="t"/>
          </a:scene3d>
        </p:grpSpPr>
        <p:sp>
          <p:nvSpPr>
            <p:cNvPr id="37" name="Rechteck 36"/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olidFill>
              <a:srgbClr val="CCFFCC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8" name="Rechteck 37"/>
            <p:cNvSpPr/>
            <p:nvPr/>
          </p:nvSpPr>
          <p:spPr>
            <a:xfrm>
              <a:off x="5162114" y="2230"/>
              <a:ext cx="1439836" cy="4389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400" b="1">
                  <a:solidFill>
                    <a:prstClr val="black"/>
                  </a:solidFill>
                </a:rPr>
                <a:t>Adhesives</a:t>
              </a:r>
              <a:endParaRPr lang="de-DE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39" name="Textfeld 38"/>
          <p:cNvSpPr txBox="1"/>
          <p:nvPr/>
        </p:nvSpPr>
        <p:spPr>
          <a:xfrm>
            <a:off x="1524000" y="658318"/>
            <a:ext cx="8807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800" b="1">
                <a:solidFill>
                  <a:prstClr val="black"/>
                </a:solidFill>
                <a:latin typeface="Helvetica"/>
                <a:cs typeface="Helvetica"/>
              </a:rPr>
              <a:t>Harvard InterLock One. </a:t>
            </a:r>
            <a:endParaRPr lang="de-DE" sz="28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2908136" y="2252200"/>
            <a:ext cx="12036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b="1" dirty="0">
                <a:solidFill>
                  <a:prstClr val="black"/>
                </a:solidFill>
              </a:rPr>
              <a:t>InterLock ONE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="" xmlns:a16="http://schemas.microsoft.com/office/drawing/2014/main" id="{E9FDBF0F-FC14-4FE5-BA95-9B4CCD9BBD32}"/>
              </a:ext>
            </a:extLst>
          </p:cNvPr>
          <p:cNvSpPr txBox="1"/>
          <p:nvPr/>
        </p:nvSpPr>
        <p:spPr>
          <a:xfrm>
            <a:off x="4633340" y="2234969"/>
            <a:ext cx="1228221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b="1" dirty="0">
                <a:solidFill>
                  <a:prstClr val="black"/>
                </a:solidFill>
              </a:rPr>
              <a:t>Dentsply</a:t>
            </a:r>
          </a:p>
          <a:p>
            <a:pPr defTabSz="457200"/>
            <a:r>
              <a:rPr lang="de-DE" sz="1000" b="1" dirty="0" err="1">
                <a:solidFill>
                  <a:prstClr val="black"/>
                </a:solidFill>
              </a:rPr>
              <a:t>Prime&amp;Bond</a:t>
            </a:r>
            <a:r>
              <a:rPr lang="de-DE" sz="1000" b="1" dirty="0">
                <a:solidFill>
                  <a:prstClr val="black"/>
                </a:solidFill>
              </a:rPr>
              <a:t> </a:t>
            </a:r>
            <a:r>
              <a:rPr lang="de-DE" sz="1000" b="1" dirty="0" err="1">
                <a:solidFill>
                  <a:prstClr val="black"/>
                </a:solidFill>
              </a:rPr>
              <a:t>Active</a:t>
            </a:r>
            <a:endParaRPr lang="de-DE" sz="1000" b="1" dirty="0">
              <a:solidFill>
                <a:prstClr val="black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="" xmlns:a16="http://schemas.microsoft.com/office/drawing/2014/main" id="{43C7CFD6-7F5D-4399-B25B-ECBCED0948C6}"/>
              </a:ext>
            </a:extLst>
          </p:cNvPr>
          <p:cNvSpPr txBox="1"/>
          <p:nvPr/>
        </p:nvSpPr>
        <p:spPr>
          <a:xfrm>
            <a:off x="6342467" y="2252200"/>
            <a:ext cx="1378904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b="1" dirty="0">
                <a:solidFill>
                  <a:prstClr val="black"/>
                </a:solidFill>
              </a:rPr>
              <a:t>3MEspe</a:t>
            </a:r>
          </a:p>
          <a:p>
            <a:pPr defTabSz="457200"/>
            <a:r>
              <a:rPr lang="de-DE" sz="1000" b="1" dirty="0" err="1">
                <a:solidFill>
                  <a:prstClr val="black"/>
                </a:solidFill>
              </a:rPr>
              <a:t>Scotchbond</a:t>
            </a:r>
            <a:r>
              <a:rPr lang="de-DE" sz="1000" b="1" dirty="0">
                <a:solidFill>
                  <a:prstClr val="black"/>
                </a:solidFill>
              </a:rPr>
              <a:t> Universal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="" xmlns:a16="http://schemas.microsoft.com/office/drawing/2014/main" id="{D81562D0-7974-4C5C-961E-7CBB7792FA3B}"/>
              </a:ext>
            </a:extLst>
          </p:cNvPr>
          <p:cNvSpPr txBox="1"/>
          <p:nvPr/>
        </p:nvSpPr>
        <p:spPr>
          <a:xfrm>
            <a:off x="7918085" y="2250779"/>
            <a:ext cx="1301959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350" b="1" dirty="0" err="1">
                <a:solidFill>
                  <a:prstClr val="black"/>
                </a:solidFill>
              </a:rPr>
              <a:t>KaVoKerr</a:t>
            </a:r>
            <a:endParaRPr lang="de-DE" sz="1350" b="1" dirty="0">
              <a:solidFill>
                <a:prstClr val="black"/>
              </a:solidFill>
            </a:endParaRPr>
          </a:p>
          <a:p>
            <a:pPr defTabSz="457200"/>
            <a:r>
              <a:rPr lang="de-DE" sz="1000" b="1" dirty="0" err="1">
                <a:solidFill>
                  <a:prstClr val="black"/>
                </a:solidFill>
              </a:rPr>
              <a:t>Optibond</a:t>
            </a:r>
            <a:r>
              <a:rPr lang="de-DE" sz="1000" b="1" dirty="0">
                <a:solidFill>
                  <a:prstClr val="black"/>
                </a:solidFill>
              </a:rPr>
              <a:t> All-In-</a:t>
            </a:r>
            <a:r>
              <a:rPr lang="de-DE" sz="1000" b="1" dirty="0" err="1">
                <a:solidFill>
                  <a:prstClr val="black"/>
                </a:solidFill>
              </a:rPr>
              <a:t>One</a:t>
            </a:r>
            <a:endParaRPr lang="de-DE" sz="1000" b="1" dirty="0">
              <a:solidFill>
                <a:prstClr val="black"/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="" xmlns:a16="http://schemas.microsoft.com/office/drawing/2014/main" id="{51333647-A68E-41ED-A72C-5FBECABCC3CC}"/>
              </a:ext>
            </a:extLst>
          </p:cNvPr>
          <p:cNvSpPr/>
          <p:nvPr/>
        </p:nvSpPr>
        <p:spPr>
          <a:xfrm>
            <a:off x="3054743" y="5615582"/>
            <a:ext cx="60993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b="1" dirty="0">
                <a:solidFill>
                  <a:srgbClr val="70707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stress test simulation of wear for ca.1 year - </a:t>
            </a:r>
            <a:r>
              <a:rPr lang="en-US" dirty="0">
                <a:solidFill>
                  <a:prstClr val="black"/>
                </a:solidFill>
              </a:rPr>
              <a:t>Subjected to </a:t>
            </a:r>
            <a:r>
              <a:rPr lang="en-US" b="1" dirty="0">
                <a:solidFill>
                  <a:prstClr val="black"/>
                </a:solidFill>
              </a:rPr>
              <a:t>2,000 thermocycles between 5° and 55° C </a:t>
            </a:r>
            <a:r>
              <a:rPr lang="en-US" dirty="0">
                <a:solidFill>
                  <a:prstClr val="black"/>
                </a:solidFill>
              </a:rPr>
              <a:t>with a dwell time of 30 s.</a:t>
            </a:r>
          </a:p>
        </p:txBody>
      </p:sp>
      <p:sp>
        <p:nvSpPr>
          <p:cNvPr id="44" name="TextBox 22">
            <a:extLst>
              <a:ext uri="{FF2B5EF4-FFF2-40B4-BE49-F238E27FC236}">
                <a16:creationId xmlns="" xmlns:a16="http://schemas.microsoft.com/office/drawing/2014/main" id="{B02633B4-EB9B-4837-95AC-65C2E795899D}"/>
              </a:ext>
            </a:extLst>
          </p:cNvPr>
          <p:cNvSpPr txBox="1"/>
          <p:nvPr/>
        </p:nvSpPr>
        <p:spPr>
          <a:xfrm>
            <a:off x="3307846" y="1211175"/>
            <a:ext cx="5939589" cy="482650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ctr" defTabSz="457200"/>
            <a:r>
              <a:rPr lang="en-US" sz="3000" b="1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Selective etch on enamel </a:t>
            </a:r>
            <a:endParaRPr lang="en-US" sz="3000" b="1" dirty="0">
              <a:solidFill>
                <a:srgbClr val="C0504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22">
            <a:extLst>
              <a:ext uri="{FF2B5EF4-FFF2-40B4-BE49-F238E27FC236}">
                <a16:creationId xmlns="" xmlns:a16="http://schemas.microsoft.com/office/drawing/2014/main" id="{1BBD0748-212E-4B8B-846F-47066DB24603}"/>
              </a:ext>
            </a:extLst>
          </p:cNvPr>
          <p:cNvSpPr txBox="1"/>
          <p:nvPr/>
        </p:nvSpPr>
        <p:spPr>
          <a:xfrm>
            <a:off x="3459378" y="1536822"/>
            <a:ext cx="6005789" cy="482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457200"/>
            <a:r>
              <a:rPr lang="en-US" sz="1600" dirty="0">
                <a:solidFill>
                  <a:srgbClr val="707070">
                    <a:lumMod val="75000"/>
                  </a:srgbClr>
                </a:solidFill>
                <a:cs typeface="Arial" panose="020B0604020202020204" pitchFamily="34" charset="0"/>
              </a:rPr>
              <a:t>Dentin &amp; enamel </a:t>
            </a:r>
            <a:r>
              <a:rPr lang="en-US" sz="1600" b="1" dirty="0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after </a:t>
            </a:r>
            <a:r>
              <a:rPr lang="en-US" sz="1600" b="1" dirty="0" err="1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thermocycling</a:t>
            </a:r>
            <a:r>
              <a:rPr lang="en-US" sz="1600" dirty="0">
                <a:solidFill>
                  <a:srgbClr val="707070">
                    <a:lumMod val="75000"/>
                  </a:srgbClr>
                </a:solidFill>
                <a:cs typeface="Arial" panose="020B0604020202020204" pitchFamily="34" charset="0"/>
              </a:rPr>
              <a:t>, Adhesive: Light cured </a:t>
            </a:r>
          </a:p>
          <a:p>
            <a:pPr defTabSz="457200"/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Etching: Total Etch or self etch;  Composite: Light cured or self cured </a:t>
            </a:r>
          </a:p>
        </p:txBody>
      </p:sp>
    </p:spTree>
    <p:extLst>
      <p:ext uri="{BB962C8B-B14F-4D97-AF65-F5344CB8AC3E}">
        <p14:creationId xmlns:p14="http://schemas.microsoft.com/office/powerpoint/2010/main" val="298833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Custom 3">
    <a:majorFont>
      <a:latin typeface="Impact"/>
      <a:ea typeface=""/>
      <a:cs typeface=""/>
    </a:majorFont>
    <a:minorFont>
      <a:latin typeface="Tahom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Custom 3">
    <a:majorFont>
      <a:latin typeface="Impact"/>
      <a:ea typeface=""/>
      <a:cs typeface=""/>
    </a:majorFont>
    <a:minorFont>
      <a:latin typeface="Tahom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1031</Words>
  <Application>Microsoft Office PowerPoint</Application>
  <PresentationFormat>Breitbild</PresentationFormat>
  <Paragraphs>289</Paragraphs>
  <Slides>14</Slides>
  <Notes>9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2" baseType="lpstr">
      <vt:lpstr>Aharoni</vt:lpstr>
      <vt:lpstr>Arial</vt:lpstr>
      <vt:lpstr>Calibri</vt:lpstr>
      <vt:lpstr>Helvetica</vt:lpstr>
      <vt:lpstr>Mangal</vt:lpstr>
      <vt:lpstr>MS P????</vt:lpstr>
      <vt:lpstr>Wingdings</vt:lpstr>
      <vt:lpstr>Office-Design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Michaela Pursglove</dc:creator>
  <cp:lastModifiedBy>Michaela Pursglove</cp:lastModifiedBy>
  <cp:revision>2</cp:revision>
  <dcterms:created xsi:type="dcterms:W3CDTF">2019-09-27T13:34:06Z</dcterms:created>
  <dcterms:modified xsi:type="dcterms:W3CDTF">2019-09-27T13:46:04Z</dcterms:modified>
</cp:coreProperties>
</file>